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5447" r:id="rId3"/>
  </p:sldMasterIdLst>
  <p:notesMasterIdLst>
    <p:notesMasterId r:id="rId14"/>
  </p:notesMasterIdLst>
  <p:handoutMasterIdLst>
    <p:handoutMasterId r:id="rId15"/>
  </p:handoutMasterIdLst>
  <p:sldIdLst>
    <p:sldId id="2147480130" r:id="rId4"/>
    <p:sldId id="2147480141" r:id="rId5"/>
    <p:sldId id="2147480142" r:id="rId6"/>
    <p:sldId id="2147480136" r:id="rId7"/>
    <p:sldId id="2147480137" r:id="rId8"/>
    <p:sldId id="2147480138" r:id="rId9"/>
    <p:sldId id="2147480139" r:id="rId10"/>
    <p:sldId id="2147479981" r:id="rId11"/>
    <p:sldId id="2147480126" r:id="rId12"/>
    <p:sldId id="2147479600" r:id="rId1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a:srgbClr val="170C3F"/>
    <a:srgbClr val="7B17F8"/>
    <a:srgbClr val="B2A1E8"/>
    <a:srgbClr val="C914BA"/>
    <a:srgbClr val="B01EC5"/>
    <a:srgbClr val="403BDF"/>
    <a:srgbClr val="8D28CF"/>
    <a:srgbClr val="C316BA"/>
    <a:srgbClr val="9D25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1" autoAdjust="0"/>
    <p:restoredTop sz="94660"/>
  </p:normalViewPr>
  <p:slideViewPr>
    <p:cSldViewPr snapToGrid="0">
      <p:cViewPr varScale="1">
        <p:scale>
          <a:sx n="73" d="100"/>
          <a:sy n="73" d="100"/>
        </p:scale>
        <p:origin x="1320" y="2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1.xml"/><Relationship Id="rId21" Type="http://schemas.microsoft.com/office/2018/10/relationships/authors" Targe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8/5/2024 8:01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8/5/2024 8:00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8/5/2024 8:00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933269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8/5/2024 8:00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4424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8/5/2024 8:00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6673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most popular frameworks today are </a:t>
            </a:r>
            <a:r>
              <a:rPr lang="en-US" err="1"/>
              <a:t>PyTorch</a:t>
            </a:r>
            <a:r>
              <a:rPr lang="en-US"/>
              <a:t> and ONNX for the AI models. </a:t>
            </a:r>
          </a:p>
          <a:p>
            <a:r>
              <a:rPr lang="en-US"/>
              <a:t>Most of the models are trained in </a:t>
            </a:r>
            <a:r>
              <a:rPr lang="en-US" err="1"/>
              <a:t>PyTorch</a:t>
            </a:r>
            <a:r>
              <a:rPr lang="en-US"/>
              <a:t>, so most likely you will see the public models being the </a:t>
            </a:r>
            <a:r>
              <a:rPr lang="en-US" err="1"/>
              <a:t>PyTorch</a:t>
            </a:r>
            <a:r>
              <a:rPr lang="en-US"/>
              <a:t>. </a:t>
            </a:r>
            <a:r>
              <a:rPr lang="en-US" b="0" i="0" err="1">
                <a:solidFill>
                  <a:srgbClr val="0D0D0D"/>
                </a:solidFill>
                <a:effectLst/>
                <a:highlight>
                  <a:srgbClr val="FFFFFF"/>
                </a:highlight>
                <a:latin typeface="Söhne"/>
              </a:rPr>
              <a:t>PyTorch</a:t>
            </a:r>
            <a:r>
              <a:rPr lang="en-US" b="0" i="0">
                <a:solidFill>
                  <a:srgbClr val="0D0D0D"/>
                </a:solidFill>
                <a:effectLst/>
                <a:highlight>
                  <a:srgbClr val="FFFFFF"/>
                </a:highlight>
                <a:latin typeface="Söhne"/>
              </a:rPr>
              <a:t> is an open-source machine learning library based on the Torch library, widely used for applications such as natural language processing. It was primarily developed by Facebook's AI Research lab (FAIR). </a:t>
            </a:r>
            <a:r>
              <a:rPr lang="en-US" b="0" i="0" err="1">
                <a:solidFill>
                  <a:srgbClr val="0D0D0D"/>
                </a:solidFill>
                <a:effectLst/>
                <a:highlight>
                  <a:srgbClr val="FFFFFF"/>
                </a:highlight>
                <a:latin typeface="Söhne"/>
              </a:rPr>
              <a:t>PyTorch</a:t>
            </a:r>
            <a:r>
              <a:rPr lang="en-US" b="0" i="0">
                <a:solidFill>
                  <a:srgbClr val="0D0D0D"/>
                </a:solidFill>
                <a:effectLst/>
                <a:highlight>
                  <a:srgbClr val="FFFFFF"/>
                </a:highlight>
                <a:latin typeface="Söhne"/>
              </a:rPr>
              <a:t> is known for its flexibility and ease of use, particularly in research and development environments, but it is also robust enough for production deployment.</a:t>
            </a:r>
          </a:p>
          <a:p>
            <a:endParaRPr lang="en-US" b="0" i="0">
              <a:solidFill>
                <a:srgbClr val="0D0D0D"/>
              </a:solidFill>
              <a:effectLst/>
              <a:highlight>
                <a:srgbClr val="FFFFFF"/>
              </a:highlight>
              <a:latin typeface="Söhne"/>
            </a:endParaRPr>
          </a:p>
          <a:p>
            <a:r>
              <a:rPr lang="en-US" b="0" i="0">
                <a:solidFill>
                  <a:srgbClr val="0D0D0D"/>
                </a:solidFill>
                <a:effectLst/>
                <a:highlight>
                  <a:srgbClr val="FFFFFF"/>
                </a:highlight>
                <a:latin typeface="Söhne"/>
              </a:rPr>
              <a:t>ONNX, which stands for Open Neural Network Exchange, is an open format designed to represent machine learning models. It facilitates model interoperability and portability across different machine learning frameworks and tools. This means that developers can train a model in one framework (like </a:t>
            </a:r>
            <a:r>
              <a:rPr lang="en-US" b="0" i="0" err="1">
                <a:solidFill>
                  <a:srgbClr val="0D0D0D"/>
                </a:solidFill>
                <a:effectLst/>
                <a:highlight>
                  <a:srgbClr val="FFFFFF"/>
                </a:highlight>
                <a:latin typeface="Söhne"/>
              </a:rPr>
              <a:t>PyTorch</a:t>
            </a:r>
            <a:r>
              <a:rPr lang="en-US" b="0" i="0">
                <a:solidFill>
                  <a:srgbClr val="0D0D0D"/>
                </a:solidFill>
                <a:effectLst/>
                <a:highlight>
                  <a:srgbClr val="FFFFFF"/>
                </a:highlight>
                <a:latin typeface="Söhne"/>
              </a:rPr>
              <a:t> or TensorFlow) and then deploy it in another, or use it in an environment where the original framework might not be available or ideal</a:t>
            </a:r>
          </a:p>
          <a:p>
            <a:endParaRPr lang="en-US"/>
          </a:p>
          <a:p>
            <a:r>
              <a:rPr lang="en-US"/>
              <a:t>You cannot just add that public model that you downloaded from public sites to your application.</a:t>
            </a:r>
          </a:p>
          <a:p>
            <a:r>
              <a:rPr lang="en-US"/>
              <a:t>First, you have to optimize it for your hardware. There are number of tools and APIs will help you do that today.</a:t>
            </a:r>
          </a:p>
          <a:p>
            <a:endParaRPr lang="en-US"/>
          </a:p>
          <a:p>
            <a:r>
              <a:rPr lang="en-US" b="0" i="0">
                <a:solidFill>
                  <a:srgbClr val="0D0D0D"/>
                </a:solidFill>
                <a:effectLst/>
                <a:highlight>
                  <a:srgbClr val="FFFFFF"/>
                </a:highlight>
                <a:latin typeface="Söhne"/>
              </a:rPr>
              <a:t>ONNX Runtime is a performance-focused engine for Open Neural Network Exchange (ONNX) models, which is an open-source format used to represent machine learning models. It's developed by Microsoft and part of the larger ONNX ecosystem that aims to create an open ecosystem for interchangeable AI models. ONNX Runtime essentially enables developers and businesses to optimize the performance of their machine learning models and deploy them across various platforms without having to worry about underlying hardware </a:t>
            </a:r>
            <a:r>
              <a:rPr lang="en-US" b="0" i="0" err="1">
                <a:solidFill>
                  <a:srgbClr val="0D0D0D"/>
                </a:solidFill>
                <a:effectLst/>
                <a:highlight>
                  <a:srgbClr val="FFFFFF"/>
                </a:highlight>
                <a:latin typeface="Söhne"/>
              </a:rPr>
              <a:t>compatibilityYou</a:t>
            </a:r>
            <a:r>
              <a:rPr lang="en-US" b="0" i="0">
                <a:solidFill>
                  <a:srgbClr val="0D0D0D"/>
                </a:solidFill>
                <a:effectLst/>
                <a:highlight>
                  <a:srgbClr val="FFFFFF"/>
                </a:highlight>
                <a:latin typeface="Söhne"/>
              </a:rPr>
              <a:t> can learn more about ORT at the ORT session.</a:t>
            </a:r>
          </a:p>
          <a:p>
            <a:endParaRPr lang="en-US" b="0" i="0">
              <a:solidFill>
                <a:srgbClr val="0D0D0D"/>
              </a:solidFill>
              <a:effectLst/>
              <a:highlight>
                <a:srgbClr val="FFFFFF"/>
              </a:highlight>
              <a:latin typeface="Söhne"/>
            </a:endParaRPr>
          </a:p>
          <a:p>
            <a:r>
              <a:rPr lang="en-US" b="0" i="0" err="1">
                <a:solidFill>
                  <a:srgbClr val="0D0D0D"/>
                </a:solidFill>
                <a:effectLst/>
                <a:highlight>
                  <a:srgbClr val="FFFFFF"/>
                </a:highlight>
                <a:latin typeface="Söhne"/>
              </a:rPr>
              <a:t>DirectML</a:t>
            </a:r>
            <a:r>
              <a:rPr lang="en-US" b="0" i="0">
                <a:solidFill>
                  <a:srgbClr val="0D0D0D"/>
                </a:solidFill>
                <a:effectLst/>
                <a:highlight>
                  <a:srgbClr val="FFFFFF"/>
                </a:highlight>
                <a:latin typeface="Söhne"/>
              </a:rPr>
              <a:t>, which stands for DirectX Machine Learning, is a high-performance, low-level API for Windows developed by Microsoft. It is part of the DirectX family and is designed to accelerate machine learning inference on Windows devices. This makes it particularly useful for developers who need to run AI models efficiently on Windows hardware.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8/5/2024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8626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bg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3078354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6421073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p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bg1"/>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3749245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entered Title/text/chart ">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22E445-F830-57CB-956C-A9671F038E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10" name="Picture 9" descr="A black circle with a dark background&#10;&#10;Description automatically generated with medium confidence">
            <a:extLst>
              <a:ext uri="{FF2B5EF4-FFF2-40B4-BE49-F238E27FC236}">
                <a16:creationId xmlns:a16="http://schemas.microsoft.com/office/drawing/2014/main" id="{94F03461-57ED-BBAC-5B18-EB9FBE3E587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3" name="Title 1">
            <a:extLst>
              <a:ext uri="{FF2B5EF4-FFF2-40B4-BE49-F238E27FC236}">
                <a16:creationId xmlns:a16="http://schemas.microsoft.com/office/drawing/2014/main" id="{FE601496-DC71-36E8-19DE-911D4632C0E0}"/>
              </a:ext>
            </a:extLst>
          </p:cNvPr>
          <p:cNvSpPr>
            <a:spLocks noGrp="1"/>
          </p:cNvSpPr>
          <p:nvPr>
            <p:ph type="title" hasCustomPrompt="1"/>
          </p:nvPr>
        </p:nvSpPr>
        <p:spPr>
          <a:xfrm>
            <a:off x="585764" y="422028"/>
            <a:ext cx="11018520" cy="615553"/>
          </a:xfrm>
        </p:spPr>
        <p:txBody>
          <a:bodyPr/>
          <a:lstStyle>
            <a:lvl1pPr algn="ctr">
              <a:defRPr>
                <a:solidFill>
                  <a:schemeClr val="tx1"/>
                </a:solidFill>
              </a:defRPr>
            </a:lvl1pPr>
          </a:lstStyle>
          <a:p>
            <a:r>
              <a:rPr lang="en-US"/>
              <a:t>Lorem ipsum dolor sit </a:t>
            </a:r>
            <a:r>
              <a:rPr lang="en-US" err="1"/>
              <a:t>amet</a:t>
            </a:r>
            <a:endParaRPr lang="en-US"/>
          </a:p>
        </p:txBody>
      </p:sp>
      <p:sp>
        <p:nvSpPr>
          <p:cNvPr id="2" name="Chart Placeholder 6">
            <a:extLst>
              <a:ext uri="{FF2B5EF4-FFF2-40B4-BE49-F238E27FC236}">
                <a16:creationId xmlns:a16="http://schemas.microsoft.com/office/drawing/2014/main" id="{392A398C-8712-6E39-6EEA-7710EB9C5417}"/>
              </a:ext>
            </a:extLst>
          </p:cNvPr>
          <p:cNvSpPr>
            <a:spLocks noGrp="1"/>
          </p:cNvSpPr>
          <p:nvPr>
            <p:ph type="chart" sz="quarter" idx="12"/>
          </p:nvPr>
        </p:nvSpPr>
        <p:spPr>
          <a:xfrm>
            <a:off x="1512498" y="2182664"/>
            <a:ext cx="9172754" cy="3577086"/>
          </a:xfrm>
        </p:spPr>
        <p:txBody>
          <a:bodyPr/>
          <a:lstStyle>
            <a:lvl1pPr marL="0" indent="0" algn="ctr">
              <a:buFontTx/>
              <a:buNone/>
              <a:defRPr>
                <a:solidFill>
                  <a:schemeClr val="bg1"/>
                </a:solidFill>
              </a:defRPr>
            </a:lvl1pPr>
          </a:lstStyle>
          <a:p>
            <a:endParaRPr lang="en-US"/>
          </a:p>
        </p:txBody>
      </p:sp>
      <p:sp>
        <p:nvSpPr>
          <p:cNvPr id="6" name="Text Placeholder 3">
            <a:extLst>
              <a:ext uri="{FF2B5EF4-FFF2-40B4-BE49-F238E27FC236}">
                <a16:creationId xmlns:a16="http://schemas.microsoft.com/office/drawing/2014/main" id="{D2D5F456-EAC5-42C5-2BDB-0C5DF3D86BB0}"/>
              </a:ext>
            </a:extLst>
          </p:cNvPr>
          <p:cNvSpPr>
            <a:spLocks noGrp="1"/>
          </p:cNvSpPr>
          <p:nvPr>
            <p:ph type="body" sz="quarter" idx="10" hasCustomPrompt="1"/>
          </p:nvPr>
        </p:nvSpPr>
        <p:spPr>
          <a:xfrm>
            <a:off x="2446273" y="1220473"/>
            <a:ext cx="7297503" cy="184666"/>
          </a:xfrm>
        </p:spPr>
        <p:txBody>
          <a:bodyPr/>
          <a:lstStyle>
            <a:lvl1pPr marL="0" indent="0" algn="ctr">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elitpretium</a:t>
            </a:r>
            <a:r>
              <a:rPr lang="en-US"/>
              <a:t>, </a:t>
            </a:r>
            <a:r>
              <a:rPr lang="en-US" err="1"/>
              <a:t>turpis</a:t>
            </a:r>
            <a:r>
              <a:rPr lang="en-US"/>
              <a:t> vel.</a:t>
            </a:r>
          </a:p>
        </p:txBody>
      </p:sp>
    </p:spTree>
    <p:extLst>
      <p:ext uri="{BB962C8B-B14F-4D97-AF65-F5344CB8AC3E}">
        <p14:creationId xmlns:p14="http://schemas.microsoft.com/office/powerpoint/2010/main" val="2224394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aragraph -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809D2-B829-7B00-FB59-EE8E0B2277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38427"/>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DB66E6E7-CE63-2558-3E07-917AA2D04D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52991" y="0"/>
            <a:ext cx="4448436" cy="3840658"/>
          </a:xfrm>
          <a:prstGeom prst="rect">
            <a:avLst/>
          </a:prstGeom>
        </p:spPr>
      </p:pic>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4290154" y="2056480"/>
            <a:ext cx="4622646" cy="1228352"/>
          </a:xfrm>
        </p:spPr>
        <p:txBody>
          <a:bodyPr/>
          <a:lstStyle>
            <a:lvl1pPr>
              <a:defRPr>
                <a:solidFill>
                  <a:schemeClr val="tx1"/>
                </a:solidFill>
              </a:defRPr>
            </a:lvl1pPr>
          </a:lstStyle>
          <a:p>
            <a:r>
              <a:rPr lang="en-US"/>
              <a:t>Lorem ipsum dolor sit amet</a:t>
            </a:r>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4290153" y="3524149"/>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a:t>
            </a:r>
            <a:r>
              <a:rPr lang="en-US" err="1"/>
              <a:t>risus</a:t>
            </a:r>
            <a:r>
              <a:rPr lang="en-US"/>
              <a:t> </a:t>
            </a:r>
            <a:r>
              <a:rPr lang="en-US" err="1"/>
              <a:t>nibh</a:t>
            </a:r>
            <a:r>
              <a:rPr lang="en-US"/>
              <a:t> </a:t>
            </a:r>
            <a:r>
              <a:rPr lang="en-US" err="1"/>
              <a:t>ultricies</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pic>
        <p:nvPicPr>
          <p:cNvPr id="7" name="Picture 6">
            <a:extLst>
              <a:ext uri="{FF2B5EF4-FFF2-40B4-BE49-F238E27FC236}">
                <a16:creationId xmlns:a16="http://schemas.microsoft.com/office/drawing/2014/main" id="{BB734B0B-B17D-F12A-60AC-93C306D4A51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0" y="366"/>
            <a:ext cx="3420035" cy="6857268"/>
          </a:xfrm>
          <a:prstGeom prst="rect">
            <a:avLst/>
          </a:prstGeom>
        </p:spPr>
      </p:pic>
    </p:spTree>
    <p:extLst>
      <p:ext uri="{BB962C8B-B14F-4D97-AF65-F5344CB8AC3E}">
        <p14:creationId xmlns:p14="http://schemas.microsoft.com/office/powerpoint/2010/main" val="266678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age -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F2F9F-8FDA-53F6-5F2E-F6FE8F0449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5" name="Picture 4" descr="A black circle with a dark background&#10;&#10;Description automatically generated with medium confidence">
            <a:extLst>
              <a:ext uri="{FF2B5EF4-FFF2-40B4-BE49-F238E27FC236}">
                <a16:creationId xmlns:a16="http://schemas.microsoft.com/office/drawing/2014/main" id="{4E1E4492-E365-48F5-FDE6-0B9C41FE5F7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Tree>
    <p:extLst>
      <p:ext uri="{BB962C8B-B14F-4D97-AF65-F5344CB8AC3E}">
        <p14:creationId xmlns:p14="http://schemas.microsoft.com/office/powerpoint/2010/main" val="2357876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570382"/>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A974DFFC-E26C-FF7F-92C1-388763AECEB7}"/>
              </a:ext>
            </a:extLst>
          </p:cNvPr>
          <p:cNvPicPr>
            <a:picLocks noChangeAspect="1" noChangeArrowheads="1"/>
          </p:cNvPicPr>
          <p:nvPr userDrawn="1"/>
        </p:nvPicPr>
        <p:blipFill>
          <a:blip r:embed="rId9"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764" r:id="rId1"/>
    <p:sldLayoutId id="2147485763" r:id="rId2"/>
    <p:sldLayoutId id="2147485765" r:id="rId3"/>
    <p:sldLayoutId id="2147485566" r:id="rId4"/>
    <p:sldLayoutId id="2147485706" r:id="rId5"/>
    <p:sldLayoutId id="2147485760" r:id="rId6"/>
    <p:sldLayoutId id="2147485820" r:id="rId7"/>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sv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5944-F341-AD9A-78A2-55210B720ACC}"/>
              </a:ext>
            </a:extLst>
          </p:cNvPr>
          <p:cNvSpPr>
            <a:spLocks noGrp="1"/>
          </p:cNvSpPr>
          <p:nvPr>
            <p:ph type="title"/>
          </p:nvPr>
        </p:nvSpPr>
        <p:spPr>
          <a:xfrm>
            <a:off x="582170" y="1185719"/>
            <a:ext cx="7288402" cy="3752437"/>
          </a:xfrm>
        </p:spPr>
        <p:txBody>
          <a:bodyPr/>
          <a:lstStyle/>
          <a:p>
            <a:r>
              <a:rPr lang="en-US" sz="4400" dirty="0"/>
              <a:t>Infuse AI in your </a:t>
            </a:r>
            <a:br>
              <a:rPr lang="en-US" sz="4400" dirty="0"/>
            </a:br>
            <a:r>
              <a:rPr lang="en-US" sz="4400" dirty="0"/>
              <a:t>Windows apps with Windows Copilot Runtime and .NET</a:t>
            </a:r>
          </a:p>
        </p:txBody>
      </p:sp>
      <p:sp>
        <p:nvSpPr>
          <p:cNvPr id="3" name="Text Placeholder 2">
            <a:extLst>
              <a:ext uri="{FF2B5EF4-FFF2-40B4-BE49-F238E27FC236}">
                <a16:creationId xmlns:a16="http://schemas.microsoft.com/office/drawing/2014/main" id="{BB16ED0D-36CC-1CD7-0D2F-500095508E39}"/>
              </a:ext>
            </a:extLst>
          </p:cNvPr>
          <p:cNvSpPr>
            <a:spLocks noGrp="1"/>
          </p:cNvSpPr>
          <p:nvPr>
            <p:ph type="body" sz="quarter" idx="10"/>
          </p:nvPr>
        </p:nvSpPr>
        <p:spPr>
          <a:xfrm>
            <a:off x="582170" y="5298140"/>
            <a:ext cx="5430837" cy="609398"/>
          </a:xfrm>
        </p:spPr>
        <p:txBody>
          <a:bodyPr/>
          <a:lstStyle/>
          <a:p>
            <a:r>
              <a:rPr lang="en-US" dirty="0"/>
              <a:t>Nikola Metulev</a:t>
            </a:r>
          </a:p>
          <a:p>
            <a:r>
              <a:rPr lang="en-US" dirty="0"/>
              <a:t>@metulev</a:t>
            </a:r>
          </a:p>
        </p:txBody>
      </p:sp>
    </p:spTree>
    <p:extLst>
      <p:ext uri="{BB962C8B-B14F-4D97-AF65-F5344CB8AC3E}">
        <p14:creationId xmlns:p14="http://schemas.microsoft.com/office/powerpoint/2010/main" val="4032241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3258B3-D700-418F-8916-F03221265D8E}"/>
              </a:ext>
            </a:extLst>
          </p:cNvPr>
          <p:cNvSpPr>
            <a:spLocks noGrp="1"/>
          </p:cNvSpPr>
          <p:nvPr>
            <p:ph type="title"/>
          </p:nvPr>
        </p:nvSpPr>
        <p:spPr>
          <a:xfrm>
            <a:off x="530225" y="311354"/>
            <a:ext cx="10428224" cy="713360"/>
          </a:xfrm>
        </p:spPr>
        <p:txBody>
          <a:bodyPr>
            <a:normAutofit/>
          </a:bodyPr>
          <a:lstStyle/>
          <a:p>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Developer stack for running ML models</a:t>
            </a:r>
          </a:p>
        </p:txBody>
      </p:sp>
      <p:sp>
        <p:nvSpPr>
          <p:cNvPr id="11" name="Rectangle 10">
            <a:extLst>
              <a:ext uri="{FF2B5EF4-FFF2-40B4-BE49-F238E27FC236}">
                <a16:creationId xmlns:a16="http://schemas.microsoft.com/office/drawing/2014/main" id="{67E79662-6F3D-65D3-72C1-060DB16D984C}"/>
              </a:ext>
            </a:extLst>
          </p:cNvPr>
          <p:cNvSpPr/>
          <p:nvPr/>
        </p:nvSpPr>
        <p:spPr bwMode="auto">
          <a:xfrm>
            <a:off x="530225" y="1290173"/>
            <a:ext cx="11131550" cy="1390650"/>
          </a:xfrm>
          <a:prstGeom prst="rect">
            <a:avLst/>
          </a:prstGeom>
          <a:solidFill>
            <a:schemeClr val="bg1"/>
          </a:solidFill>
          <a:ln>
            <a:noFill/>
            <a:headEnd type="none" w="med" len="med"/>
            <a:tailEnd type="none" w="med" len="med"/>
            <a:extLst>
              <a:ext uri="{C807C97D-BFC1-408E-A445-0C87EB9F89A2}">
                <ask:lineSketchStyleProps xmlns:ask="http://schemas.microsoft.com/office/drawing/2018/sketchyshapes" sd="4214515378">
                  <a:custGeom>
                    <a:avLst/>
                    <a:gdLst>
                      <a:gd name="connsiteX0" fmla="*/ 0 w 11131550"/>
                      <a:gd name="connsiteY0" fmla="*/ 0 h 1390650"/>
                      <a:gd name="connsiteX1" fmla="*/ 474556 w 11131550"/>
                      <a:gd name="connsiteY1" fmla="*/ 0 h 1390650"/>
                      <a:gd name="connsiteX2" fmla="*/ 837796 w 11131550"/>
                      <a:gd name="connsiteY2" fmla="*/ 0 h 1390650"/>
                      <a:gd name="connsiteX3" fmla="*/ 1312351 w 11131550"/>
                      <a:gd name="connsiteY3" fmla="*/ 0 h 1390650"/>
                      <a:gd name="connsiteX4" fmla="*/ 2120853 w 11131550"/>
                      <a:gd name="connsiteY4" fmla="*/ 0 h 1390650"/>
                      <a:gd name="connsiteX5" fmla="*/ 2484093 w 11131550"/>
                      <a:gd name="connsiteY5" fmla="*/ 0 h 1390650"/>
                      <a:gd name="connsiteX6" fmla="*/ 3069964 w 11131550"/>
                      <a:gd name="connsiteY6" fmla="*/ 0 h 1390650"/>
                      <a:gd name="connsiteX7" fmla="*/ 3544520 w 11131550"/>
                      <a:gd name="connsiteY7" fmla="*/ 0 h 1390650"/>
                      <a:gd name="connsiteX8" fmla="*/ 4019075 w 11131550"/>
                      <a:gd name="connsiteY8" fmla="*/ 0 h 1390650"/>
                      <a:gd name="connsiteX9" fmla="*/ 4382315 w 11131550"/>
                      <a:gd name="connsiteY9" fmla="*/ 0 h 1390650"/>
                      <a:gd name="connsiteX10" fmla="*/ 4856871 w 11131550"/>
                      <a:gd name="connsiteY10" fmla="*/ 0 h 1390650"/>
                      <a:gd name="connsiteX11" fmla="*/ 5108796 w 11131550"/>
                      <a:gd name="connsiteY11" fmla="*/ 0 h 1390650"/>
                      <a:gd name="connsiteX12" fmla="*/ 5917298 w 11131550"/>
                      <a:gd name="connsiteY12" fmla="*/ 0 h 1390650"/>
                      <a:gd name="connsiteX13" fmla="*/ 6614484 w 11131550"/>
                      <a:gd name="connsiteY13" fmla="*/ 0 h 1390650"/>
                      <a:gd name="connsiteX14" fmla="*/ 6866409 w 11131550"/>
                      <a:gd name="connsiteY14" fmla="*/ 0 h 1390650"/>
                      <a:gd name="connsiteX15" fmla="*/ 7340964 w 11131550"/>
                      <a:gd name="connsiteY15" fmla="*/ 0 h 1390650"/>
                      <a:gd name="connsiteX16" fmla="*/ 7926835 w 11131550"/>
                      <a:gd name="connsiteY16" fmla="*/ 0 h 1390650"/>
                      <a:gd name="connsiteX17" fmla="*/ 8512706 w 11131550"/>
                      <a:gd name="connsiteY17" fmla="*/ 0 h 1390650"/>
                      <a:gd name="connsiteX18" fmla="*/ 9321208 w 11131550"/>
                      <a:gd name="connsiteY18" fmla="*/ 0 h 1390650"/>
                      <a:gd name="connsiteX19" fmla="*/ 9795764 w 11131550"/>
                      <a:gd name="connsiteY19" fmla="*/ 0 h 1390650"/>
                      <a:gd name="connsiteX20" fmla="*/ 10604266 w 11131550"/>
                      <a:gd name="connsiteY20" fmla="*/ 0 h 1390650"/>
                      <a:gd name="connsiteX21" fmla="*/ 11131550 w 11131550"/>
                      <a:gd name="connsiteY21" fmla="*/ 0 h 1390650"/>
                      <a:gd name="connsiteX22" fmla="*/ 11131550 w 11131550"/>
                      <a:gd name="connsiteY22" fmla="*/ 491363 h 1390650"/>
                      <a:gd name="connsiteX23" fmla="*/ 11131550 w 11131550"/>
                      <a:gd name="connsiteY23" fmla="*/ 982726 h 1390650"/>
                      <a:gd name="connsiteX24" fmla="*/ 11131550 w 11131550"/>
                      <a:gd name="connsiteY24" fmla="*/ 1390650 h 1390650"/>
                      <a:gd name="connsiteX25" fmla="*/ 10656994 w 11131550"/>
                      <a:gd name="connsiteY25" fmla="*/ 1390650 h 1390650"/>
                      <a:gd name="connsiteX26" fmla="*/ 10182439 w 11131550"/>
                      <a:gd name="connsiteY26" fmla="*/ 1390650 h 1390650"/>
                      <a:gd name="connsiteX27" fmla="*/ 9707883 w 11131550"/>
                      <a:gd name="connsiteY27" fmla="*/ 1390650 h 1390650"/>
                      <a:gd name="connsiteX28" fmla="*/ 9344643 w 11131550"/>
                      <a:gd name="connsiteY28" fmla="*/ 1390650 h 1390650"/>
                      <a:gd name="connsiteX29" fmla="*/ 8758772 w 11131550"/>
                      <a:gd name="connsiteY29" fmla="*/ 1390650 h 1390650"/>
                      <a:gd name="connsiteX30" fmla="*/ 7950270 w 11131550"/>
                      <a:gd name="connsiteY30" fmla="*/ 1390650 h 1390650"/>
                      <a:gd name="connsiteX31" fmla="*/ 7253084 w 11131550"/>
                      <a:gd name="connsiteY31" fmla="*/ 1390650 h 1390650"/>
                      <a:gd name="connsiteX32" fmla="*/ 6555897 w 11131550"/>
                      <a:gd name="connsiteY32" fmla="*/ 1390650 h 1390650"/>
                      <a:gd name="connsiteX33" fmla="*/ 5858711 w 11131550"/>
                      <a:gd name="connsiteY33" fmla="*/ 1390650 h 1390650"/>
                      <a:gd name="connsiteX34" fmla="*/ 5384155 w 11131550"/>
                      <a:gd name="connsiteY34" fmla="*/ 1390650 h 1390650"/>
                      <a:gd name="connsiteX35" fmla="*/ 4575653 w 11131550"/>
                      <a:gd name="connsiteY35" fmla="*/ 1390650 h 1390650"/>
                      <a:gd name="connsiteX36" fmla="*/ 3878466 w 11131550"/>
                      <a:gd name="connsiteY36" fmla="*/ 1390650 h 1390650"/>
                      <a:gd name="connsiteX37" fmla="*/ 3403911 w 11131550"/>
                      <a:gd name="connsiteY37" fmla="*/ 1390650 h 1390650"/>
                      <a:gd name="connsiteX38" fmla="*/ 2929355 w 11131550"/>
                      <a:gd name="connsiteY38" fmla="*/ 1390650 h 1390650"/>
                      <a:gd name="connsiteX39" fmla="*/ 2454800 w 11131550"/>
                      <a:gd name="connsiteY39" fmla="*/ 1390650 h 1390650"/>
                      <a:gd name="connsiteX40" fmla="*/ 1980244 w 11131550"/>
                      <a:gd name="connsiteY40" fmla="*/ 1390650 h 1390650"/>
                      <a:gd name="connsiteX41" fmla="*/ 1283058 w 11131550"/>
                      <a:gd name="connsiteY41" fmla="*/ 1390650 h 1390650"/>
                      <a:gd name="connsiteX42" fmla="*/ 808502 w 11131550"/>
                      <a:gd name="connsiteY42" fmla="*/ 1390650 h 1390650"/>
                      <a:gd name="connsiteX43" fmla="*/ 0 w 11131550"/>
                      <a:gd name="connsiteY43" fmla="*/ 1390650 h 1390650"/>
                      <a:gd name="connsiteX44" fmla="*/ 0 w 11131550"/>
                      <a:gd name="connsiteY44" fmla="*/ 954913 h 1390650"/>
                      <a:gd name="connsiteX45" fmla="*/ 0 w 11131550"/>
                      <a:gd name="connsiteY45" fmla="*/ 533083 h 1390650"/>
                      <a:gd name="connsiteX46" fmla="*/ 0 w 11131550"/>
                      <a:gd name="connsiteY46"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131550" h="1390650" extrusionOk="0">
                        <a:moveTo>
                          <a:pt x="0" y="0"/>
                        </a:moveTo>
                        <a:cubicBezTo>
                          <a:pt x="205099" y="-52115"/>
                          <a:pt x="302490" y="50935"/>
                          <a:pt x="474556" y="0"/>
                        </a:cubicBezTo>
                        <a:cubicBezTo>
                          <a:pt x="646622" y="-50935"/>
                          <a:pt x="723016" y="12906"/>
                          <a:pt x="837796" y="0"/>
                        </a:cubicBezTo>
                        <a:cubicBezTo>
                          <a:pt x="952576" y="-12906"/>
                          <a:pt x="1183536" y="51689"/>
                          <a:pt x="1312351" y="0"/>
                        </a:cubicBezTo>
                        <a:cubicBezTo>
                          <a:pt x="1441167" y="-51689"/>
                          <a:pt x="1793766" y="80604"/>
                          <a:pt x="2120853" y="0"/>
                        </a:cubicBezTo>
                        <a:cubicBezTo>
                          <a:pt x="2447940" y="-80604"/>
                          <a:pt x="2329364" y="270"/>
                          <a:pt x="2484093" y="0"/>
                        </a:cubicBezTo>
                        <a:cubicBezTo>
                          <a:pt x="2638822" y="-270"/>
                          <a:pt x="2842169" y="30404"/>
                          <a:pt x="3069964" y="0"/>
                        </a:cubicBezTo>
                        <a:cubicBezTo>
                          <a:pt x="3297759" y="-30404"/>
                          <a:pt x="3320429" y="15612"/>
                          <a:pt x="3544520" y="0"/>
                        </a:cubicBezTo>
                        <a:cubicBezTo>
                          <a:pt x="3768611" y="-15612"/>
                          <a:pt x="3787150" y="13369"/>
                          <a:pt x="4019075" y="0"/>
                        </a:cubicBezTo>
                        <a:cubicBezTo>
                          <a:pt x="4251000" y="-13369"/>
                          <a:pt x="4297949" y="38532"/>
                          <a:pt x="4382315" y="0"/>
                        </a:cubicBezTo>
                        <a:cubicBezTo>
                          <a:pt x="4466681" y="-38532"/>
                          <a:pt x="4619708" y="15141"/>
                          <a:pt x="4856871" y="0"/>
                        </a:cubicBezTo>
                        <a:cubicBezTo>
                          <a:pt x="5094034" y="-15141"/>
                          <a:pt x="5005464" y="19906"/>
                          <a:pt x="5108796" y="0"/>
                        </a:cubicBezTo>
                        <a:cubicBezTo>
                          <a:pt x="5212128" y="-19906"/>
                          <a:pt x="5741257" y="34487"/>
                          <a:pt x="5917298" y="0"/>
                        </a:cubicBezTo>
                        <a:cubicBezTo>
                          <a:pt x="6093339" y="-34487"/>
                          <a:pt x="6452107" y="17240"/>
                          <a:pt x="6614484" y="0"/>
                        </a:cubicBezTo>
                        <a:cubicBezTo>
                          <a:pt x="6776861" y="-17240"/>
                          <a:pt x="6748097" y="25842"/>
                          <a:pt x="6866409" y="0"/>
                        </a:cubicBezTo>
                        <a:cubicBezTo>
                          <a:pt x="6984721" y="-25842"/>
                          <a:pt x="7184440" y="24515"/>
                          <a:pt x="7340964" y="0"/>
                        </a:cubicBezTo>
                        <a:cubicBezTo>
                          <a:pt x="7497489" y="-24515"/>
                          <a:pt x="7708872" y="63883"/>
                          <a:pt x="7926835" y="0"/>
                        </a:cubicBezTo>
                        <a:cubicBezTo>
                          <a:pt x="8144798" y="-63883"/>
                          <a:pt x="8326553" y="59531"/>
                          <a:pt x="8512706" y="0"/>
                        </a:cubicBezTo>
                        <a:cubicBezTo>
                          <a:pt x="8698859" y="-59531"/>
                          <a:pt x="9112770" y="25708"/>
                          <a:pt x="9321208" y="0"/>
                        </a:cubicBezTo>
                        <a:cubicBezTo>
                          <a:pt x="9529646" y="-25708"/>
                          <a:pt x="9576822" y="32804"/>
                          <a:pt x="9795764" y="0"/>
                        </a:cubicBezTo>
                        <a:cubicBezTo>
                          <a:pt x="10014706" y="-32804"/>
                          <a:pt x="10398914" y="88810"/>
                          <a:pt x="10604266" y="0"/>
                        </a:cubicBezTo>
                        <a:cubicBezTo>
                          <a:pt x="10809618" y="-88810"/>
                          <a:pt x="10981651" y="27693"/>
                          <a:pt x="11131550" y="0"/>
                        </a:cubicBezTo>
                        <a:cubicBezTo>
                          <a:pt x="11169349" y="185882"/>
                          <a:pt x="11103414" y="266152"/>
                          <a:pt x="11131550" y="491363"/>
                        </a:cubicBezTo>
                        <a:cubicBezTo>
                          <a:pt x="11159686" y="716574"/>
                          <a:pt x="11112976" y="761190"/>
                          <a:pt x="11131550" y="982726"/>
                        </a:cubicBezTo>
                        <a:cubicBezTo>
                          <a:pt x="11150124" y="1204262"/>
                          <a:pt x="11092405" y="1308078"/>
                          <a:pt x="11131550" y="1390650"/>
                        </a:cubicBezTo>
                        <a:cubicBezTo>
                          <a:pt x="10916138" y="1400831"/>
                          <a:pt x="10839635" y="1373992"/>
                          <a:pt x="10656994" y="1390650"/>
                        </a:cubicBezTo>
                        <a:cubicBezTo>
                          <a:pt x="10474353" y="1407308"/>
                          <a:pt x="10415013" y="1377162"/>
                          <a:pt x="10182439" y="1390650"/>
                        </a:cubicBezTo>
                        <a:cubicBezTo>
                          <a:pt x="9949866" y="1404138"/>
                          <a:pt x="9936877" y="1368420"/>
                          <a:pt x="9707883" y="1390650"/>
                        </a:cubicBezTo>
                        <a:cubicBezTo>
                          <a:pt x="9478889" y="1412880"/>
                          <a:pt x="9434862" y="1381197"/>
                          <a:pt x="9344643" y="1390650"/>
                        </a:cubicBezTo>
                        <a:cubicBezTo>
                          <a:pt x="9254424" y="1400103"/>
                          <a:pt x="9021784" y="1375260"/>
                          <a:pt x="8758772" y="1390650"/>
                        </a:cubicBezTo>
                        <a:cubicBezTo>
                          <a:pt x="8495760" y="1406040"/>
                          <a:pt x="8230950" y="1390287"/>
                          <a:pt x="7950270" y="1390650"/>
                        </a:cubicBezTo>
                        <a:cubicBezTo>
                          <a:pt x="7669590" y="1391013"/>
                          <a:pt x="7576486" y="1343969"/>
                          <a:pt x="7253084" y="1390650"/>
                        </a:cubicBezTo>
                        <a:cubicBezTo>
                          <a:pt x="6929682" y="1437331"/>
                          <a:pt x="6762012" y="1337489"/>
                          <a:pt x="6555897" y="1390650"/>
                        </a:cubicBezTo>
                        <a:cubicBezTo>
                          <a:pt x="6349782" y="1443811"/>
                          <a:pt x="6018521" y="1350910"/>
                          <a:pt x="5858711" y="1390650"/>
                        </a:cubicBezTo>
                        <a:cubicBezTo>
                          <a:pt x="5698901" y="1430390"/>
                          <a:pt x="5547067" y="1345214"/>
                          <a:pt x="5384155" y="1390650"/>
                        </a:cubicBezTo>
                        <a:cubicBezTo>
                          <a:pt x="5221243" y="1436086"/>
                          <a:pt x="4872759" y="1377489"/>
                          <a:pt x="4575653" y="1390650"/>
                        </a:cubicBezTo>
                        <a:cubicBezTo>
                          <a:pt x="4278547" y="1403811"/>
                          <a:pt x="4167037" y="1370126"/>
                          <a:pt x="3878466" y="1390650"/>
                        </a:cubicBezTo>
                        <a:cubicBezTo>
                          <a:pt x="3589895" y="1411174"/>
                          <a:pt x="3539725" y="1385731"/>
                          <a:pt x="3403911" y="1390650"/>
                        </a:cubicBezTo>
                        <a:cubicBezTo>
                          <a:pt x="3268098" y="1395569"/>
                          <a:pt x="3141792" y="1376247"/>
                          <a:pt x="2929355" y="1390650"/>
                        </a:cubicBezTo>
                        <a:cubicBezTo>
                          <a:pt x="2716918" y="1405053"/>
                          <a:pt x="2626868" y="1375844"/>
                          <a:pt x="2454800" y="1390650"/>
                        </a:cubicBezTo>
                        <a:cubicBezTo>
                          <a:pt x="2282733" y="1405456"/>
                          <a:pt x="2128384" y="1352353"/>
                          <a:pt x="1980244" y="1390650"/>
                        </a:cubicBezTo>
                        <a:cubicBezTo>
                          <a:pt x="1832104" y="1428947"/>
                          <a:pt x="1491080" y="1374862"/>
                          <a:pt x="1283058" y="1390650"/>
                        </a:cubicBezTo>
                        <a:cubicBezTo>
                          <a:pt x="1075036" y="1406438"/>
                          <a:pt x="1012345" y="1357539"/>
                          <a:pt x="808502" y="1390650"/>
                        </a:cubicBezTo>
                        <a:cubicBezTo>
                          <a:pt x="604659" y="1423761"/>
                          <a:pt x="194769" y="1383874"/>
                          <a:pt x="0" y="1390650"/>
                        </a:cubicBezTo>
                        <a:cubicBezTo>
                          <a:pt x="-12933" y="1217974"/>
                          <a:pt x="48436" y="1130426"/>
                          <a:pt x="0" y="954913"/>
                        </a:cubicBezTo>
                        <a:cubicBezTo>
                          <a:pt x="-48436" y="779400"/>
                          <a:pt x="25737" y="696430"/>
                          <a:pt x="0" y="533083"/>
                        </a:cubicBezTo>
                        <a:cubicBezTo>
                          <a:pt x="-25737" y="369736"/>
                          <a:pt x="50897" y="159499"/>
                          <a:pt x="0" y="0"/>
                        </a:cubicBezTo>
                        <a:close/>
                      </a:path>
                    </a:pathLst>
                  </a:custGeom>
                  <ask:type>
                    <ask:lineSketchNone/>
                  </ask:type>
                </ask:lineSketchStyleProps>
              </a:ext>
            </a:extLst>
          </a:ln>
          <a:effectLst>
            <a:outerShdw blurRad="2413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F6E70662-902E-6C2F-6135-12A1728AFE32}"/>
              </a:ext>
            </a:extLst>
          </p:cNvPr>
          <p:cNvSpPr/>
          <p:nvPr/>
        </p:nvSpPr>
        <p:spPr bwMode="auto">
          <a:xfrm>
            <a:off x="530225" y="3064014"/>
            <a:ext cx="11131550" cy="1390650"/>
          </a:xfrm>
          <a:prstGeom prst="rect">
            <a:avLst/>
          </a:prstGeom>
          <a:solidFill>
            <a:schemeClr val="bg1"/>
          </a:solidFill>
          <a:ln>
            <a:noFill/>
            <a:headEnd type="none" w="med" len="med"/>
            <a:tailEnd type="none" w="med" len="med"/>
            <a:extLst>
              <a:ext uri="{C807C97D-BFC1-408E-A445-0C87EB9F89A2}">
                <ask:lineSketchStyleProps xmlns:ask="http://schemas.microsoft.com/office/drawing/2018/sketchyshapes" sd="4214515378">
                  <a:custGeom>
                    <a:avLst/>
                    <a:gdLst>
                      <a:gd name="connsiteX0" fmla="*/ 0 w 11131550"/>
                      <a:gd name="connsiteY0" fmla="*/ 0 h 1390650"/>
                      <a:gd name="connsiteX1" fmla="*/ 474556 w 11131550"/>
                      <a:gd name="connsiteY1" fmla="*/ 0 h 1390650"/>
                      <a:gd name="connsiteX2" fmla="*/ 837796 w 11131550"/>
                      <a:gd name="connsiteY2" fmla="*/ 0 h 1390650"/>
                      <a:gd name="connsiteX3" fmla="*/ 1312351 w 11131550"/>
                      <a:gd name="connsiteY3" fmla="*/ 0 h 1390650"/>
                      <a:gd name="connsiteX4" fmla="*/ 2120853 w 11131550"/>
                      <a:gd name="connsiteY4" fmla="*/ 0 h 1390650"/>
                      <a:gd name="connsiteX5" fmla="*/ 2484093 w 11131550"/>
                      <a:gd name="connsiteY5" fmla="*/ 0 h 1390650"/>
                      <a:gd name="connsiteX6" fmla="*/ 3069964 w 11131550"/>
                      <a:gd name="connsiteY6" fmla="*/ 0 h 1390650"/>
                      <a:gd name="connsiteX7" fmla="*/ 3544520 w 11131550"/>
                      <a:gd name="connsiteY7" fmla="*/ 0 h 1390650"/>
                      <a:gd name="connsiteX8" fmla="*/ 4019075 w 11131550"/>
                      <a:gd name="connsiteY8" fmla="*/ 0 h 1390650"/>
                      <a:gd name="connsiteX9" fmla="*/ 4382315 w 11131550"/>
                      <a:gd name="connsiteY9" fmla="*/ 0 h 1390650"/>
                      <a:gd name="connsiteX10" fmla="*/ 4856871 w 11131550"/>
                      <a:gd name="connsiteY10" fmla="*/ 0 h 1390650"/>
                      <a:gd name="connsiteX11" fmla="*/ 5108796 w 11131550"/>
                      <a:gd name="connsiteY11" fmla="*/ 0 h 1390650"/>
                      <a:gd name="connsiteX12" fmla="*/ 5917298 w 11131550"/>
                      <a:gd name="connsiteY12" fmla="*/ 0 h 1390650"/>
                      <a:gd name="connsiteX13" fmla="*/ 6614484 w 11131550"/>
                      <a:gd name="connsiteY13" fmla="*/ 0 h 1390650"/>
                      <a:gd name="connsiteX14" fmla="*/ 6866409 w 11131550"/>
                      <a:gd name="connsiteY14" fmla="*/ 0 h 1390650"/>
                      <a:gd name="connsiteX15" fmla="*/ 7340964 w 11131550"/>
                      <a:gd name="connsiteY15" fmla="*/ 0 h 1390650"/>
                      <a:gd name="connsiteX16" fmla="*/ 7926835 w 11131550"/>
                      <a:gd name="connsiteY16" fmla="*/ 0 h 1390650"/>
                      <a:gd name="connsiteX17" fmla="*/ 8512706 w 11131550"/>
                      <a:gd name="connsiteY17" fmla="*/ 0 h 1390650"/>
                      <a:gd name="connsiteX18" fmla="*/ 9321208 w 11131550"/>
                      <a:gd name="connsiteY18" fmla="*/ 0 h 1390650"/>
                      <a:gd name="connsiteX19" fmla="*/ 9795764 w 11131550"/>
                      <a:gd name="connsiteY19" fmla="*/ 0 h 1390650"/>
                      <a:gd name="connsiteX20" fmla="*/ 10604266 w 11131550"/>
                      <a:gd name="connsiteY20" fmla="*/ 0 h 1390650"/>
                      <a:gd name="connsiteX21" fmla="*/ 11131550 w 11131550"/>
                      <a:gd name="connsiteY21" fmla="*/ 0 h 1390650"/>
                      <a:gd name="connsiteX22" fmla="*/ 11131550 w 11131550"/>
                      <a:gd name="connsiteY22" fmla="*/ 491363 h 1390650"/>
                      <a:gd name="connsiteX23" fmla="*/ 11131550 w 11131550"/>
                      <a:gd name="connsiteY23" fmla="*/ 982726 h 1390650"/>
                      <a:gd name="connsiteX24" fmla="*/ 11131550 w 11131550"/>
                      <a:gd name="connsiteY24" fmla="*/ 1390650 h 1390650"/>
                      <a:gd name="connsiteX25" fmla="*/ 10656994 w 11131550"/>
                      <a:gd name="connsiteY25" fmla="*/ 1390650 h 1390650"/>
                      <a:gd name="connsiteX26" fmla="*/ 10182439 w 11131550"/>
                      <a:gd name="connsiteY26" fmla="*/ 1390650 h 1390650"/>
                      <a:gd name="connsiteX27" fmla="*/ 9707883 w 11131550"/>
                      <a:gd name="connsiteY27" fmla="*/ 1390650 h 1390650"/>
                      <a:gd name="connsiteX28" fmla="*/ 9344643 w 11131550"/>
                      <a:gd name="connsiteY28" fmla="*/ 1390650 h 1390650"/>
                      <a:gd name="connsiteX29" fmla="*/ 8758772 w 11131550"/>
                      <a:gd name="connsiteY29" fmla="*/ 1390650 h 1390650"/>
                      <a:gd name="connsiteX30" fmla="*/ 7950270 w 11131550"/>
                      <a:gd name="connsiteY30" fmla="*/ 1390650 h 1390650"/>
                      <a:gd name="connsiteX31" fmla="*/ 7253084 w 11131550"/>
                      <a:gd name="connsiteY31" fmla="*/ 1390650 h 1390650"/>
                      <a:gd name="connsiteX32" fmla="*/ 6555897 w 11131550"/>
                      <a:gd name="connsiteY32" fmla="*/ 1390650 h 1390650"/>
                      <a:gd name="connsiteX33" fmla="*/ 5858711 w 11131550"/>
                      <a:gd name="connsiteY33" fmla="*/ 1390650 h 1390650"/>
                      <a:gd name="connsiteX34" fmla="*/ 5384155 w 11131550"/>
                      <a:gd name="connsiteY34" fmla="*/ 1390650 h 1390650"/>
                      <a:gd name="connsiteX35" fmla="*/ 4575653 w 11131550"/>
                      <a:gd name="connsiteY35" fmla="*/ 1390650 h 1390650"/>
                      <a:gd name="connsiteX36" fmla="*/ 3878466 w 11131550"/>
                      <a:gd name="connsiteY36" fmla="*/ 1390650 h 1390650"/>
                      <a:gd name="connsiteX37" fmla="*/ 3403911 w 11131550"/>
                      <a:gd name="connsiteY37" fmla="*/ 1390650 h 1390650"/>
                      <a:gd name="connsiteX38" fmla="*/ 2929355 w 11131550"/>
                      <a:gd name="connsiteY38" fmla="*/ 1390650 h 1390650"/>
                      <a:gd name="connsiteX39" fmla="*/ 2454800 w 11131550"/>
                      <a:gd name="connsiteY39" fmla="*/ 1390650 h 1390650"/>
                      <a:gd name="connsiteX40" fmla="*/ 1980244 w 11131550"/>
                      <a:gd name="connsiteY40" fmla="*/ 1390650 h 1390650"/>
                      <a:gd name="connsiteX41" fmla="*/ 1283058 w 11131550"/>
                      <a:gd name="connsiteY41" fmla="*/ 1390650 h 1390650"/>
                      <a:gd name="connsiteX42" fmla="*/ 808502 w 11131550"/>
                      <a:gd name="connsiteY42" fmla="*/ 1390650 h 1390650"/>
                      <a:gd name="connsiteX43" fmla="*/ 0 w 11131550"/>
                      <a:gd name="connsiteY43" fmla="*/ 1390650 h 1390650"/>
                      <a:gd name="connsiteX44" fmla="*/ 0 w 11131550"/>
                      <a:gd name="connsiteY44" fmla="*/ 954913 h 1390650"/>
                      <a:gd name="connsiteX45" fmla="*/ 0 w 11131550"/>
                      <a:gd name="connsiteY45" fmla="*/ 533083 h 1390650"/>
                      <a:gd name="connsiteX46" fmla="*/ 0 w 11131550"/>
                      <a:gd name="connsiteY46"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131550" h="1390650" extrusionOk="0">
                        <a:moveTo>
                          <a:pt x="0" y="0"/>
                        </a:moveTo>
                        <a:cubicBezTo>
                          <a:pt x="205099" y="-52115"/>
                          <a:pt x="302490" y="50935"/>
                          <a:pt x="474556" y="0"/>
                        </a:cubicBezTo>
                        <a:cubicBezTo>
                          <a:pt x="646622" y="-50935"/>
                          <a:pt x="723016" y="12906"/>
                          <a:pt x="837796" y="0"/>
                        </a:cubicBezTo>
                        <a:cubicBezTo>
                          <a:pt x="952576" y="-12906"/>
                          <a:pt x="1183536" y="51689"/>
                          <a:pt x="1312351" y="0"/>
                        </a:cubicBezTo>
                        <a:cubicBezTo>
                          <a:pt x="1441167" y="-51689"/>
                          <a:pt x="1793766" y="80604"/>
                          <a:pt x="2120853" y="0"/>
                        </a:cubicBezTo>
                        <a:cubicBezTo>
                          <a:pt x="2447940" y="-80604"/>
                          <a:pt x="2329364" y="270"/>
                          <a:pt x="2484093" y="0"/>
                        </a:cubicBezTo>
                        <a:cubicBezTo>
                          <a:pt x="2638822" y="-270"/>
                          <a:pt x="2842169" y="30404"/>
                          <a:pt x="3069964" y="0"/>
                        </a:cubicBezTo>
                        <a:cubicBezTo>
                          <a:pt x="3297759" y="-30404"/>
                          <a:pt x="3320429" y="15612"/>
                          <a:pt x="3544520" y="0"/>
                        </a:cubicBezTo>
                        <a:cubicBezTo>
                          <a:pt x="3768611" y="-15612"/>
                          <a:pt x="3787150" y="13369"/>
                          <a:pt x="4019075" y="0"/>
                        </a:cubicBezTo>
                        <a:cubicBezTo>
                          <a:pt x="4251000" y="-13369"/>
                          <a:pt x="4297949" y="38532"/>
                          <a:pt x="4382315" y="0"/>
                        </a:cubicBezTo>
                        <a:cubicBezTo>
                          <a:pt x="4466681" y="-38532"/>
                          <a:pt x="4619708" y="15141"/>
                          <a:pt x="4856871" y="0"/>
                        </a:cubicBezTo>
                        <a:cubicBezTo>
                          <a:pt x="5094034" y="-15141"/>
                          <a:pt x="5005464" y="19906"/>
                          <a:pt x="5108796" y="0"/>
                        </a:cubicBezTo>
                        <a:cubicBezTo>
                          <a:pt x="5212128" y="-19906"/>
                          <a:pt x="5741257" y="34487"/>
                          <a:pt x="5917298" y="0"/>
                        </a:cubicBezTo>
                        <a:cubicBezTo>
                          <a:pt x="6093339" y="-34487"/>
                          <a:pt x="6452107" y="17240"/>
                          <a:pt x="6614484" y="0"/>
                        </a:cubicBezTo>
                        <a:cubicBezTo>
                          <a:pt x="6776861" y="-17240"/>
                          <a:pt x="6748097" y="25842"/>
                          <a:pt x="6866409" y="0"/>
                        </a:cubicBezTo>
                        <a:cubicBezTo>
                          <a:pt x="6984721" y="-25842"/>
                          <a:pt x="7184440" y="24515"/>
                          <a:pt x="7340964" y="0"/>
                        </a:cubicBezTo>
                        <a:cubicBezTo>
                          <a:pt x="7497489" y="-24515"/>
                          <a:pt x="7708872" y="63883"/>
                          <a:pt x="7926835" y="0"/>
                        </a:cubicBezTo>
                        <a:cubicBezTo>
                          <a:pt x="8144798" y="-63883"/>
                          <a:pt x="8326553" y="59531"/>
                          <a:pt x="8512706" y="0"/>
                        </a:cubicBezTo>
                        <a:cubicBezTo>
                          <a:pt x="8698859" y="-59531"/>
                          <a:pt x="9112770" y="25708"/>
                          <a:pt x="9321208" y="0"/>
                        </a:cubicBezTo>
                        <a:cubicBezTo>
                          <a:pt x="9529646" y="-25708"/>
                          <a:pt x="9576822" y="32804"/>
                          <a:pt x="9795764" y="0"/>
                        </a:cubicBezTo>
                        <a:cubicBezTo>
                          <a:pt x="10014706" y="-32804"/>
                          <a:pt x="10398914" y="88810"/>
                          <a:pt x="10604266" y="0"/>
                        </a:cubicBezTo>
                        <a:cubicBezTo>
                          <a:pt x="10809618" y="-88810"/>
                          <a:pt x="10981651" y="27693"/>
                          <a:pt x="11131550" y="0"/>
                        </a:cubicBezTo>
                        <a:cubicBezTo>
                          <a:pt x="11169349" y="185882"/>
                          <a:pt x="11103414" y="266152"/>
                          <a:pt x="11131550" y="491363"/>
                        </a:cubicBezTo>
                        <a:cubicBezTo>
                          <a:pt x="11159686" y="716574"/>
                          <a:pt x="11112976" y="761190"/>
                          <a:pt x="11131550" y="982726"/>
                        </a:cubicBezTo>
                        <a:cubicBezTo>
                          <a:pt x="11150124" y="1204262"/>
                          <a:pt x="11092405" y="1308078"/>
                          <a:pt x="11131550" y="1390650"/>
                        </a:cubicBezTo>
                        <a:cubicBezTo>
                          <a:pt x="10916138" y="1400831"/>
                          <a:pt x="10839635" y="1373992"/>
                          <a:pt x="10656994" y="1390650"/>
                        </a:cubicBezTo>
                        <a:cubicBezTo>
                          <a:pt x="10474353" y="1407308"/>
                          <a:pt x="10415013" y="1377162"/>
                          <a:pt x="10182439" y="1390650"/>
                        </a:cubicBezTo>
                        <a:cubicBezTo>
                          <a:pt x="9949866" y="1404138"/>
                          <a:pt x="9936877" y="1368420"/>
                          <a:pt x="9707883" y="1390650"/>
                        </a:cubicBezTo>
                        <a:cubicBezTo>
                          <a:pt x="9478889" y="1412880"/>
                          <a:pt x="9434862" y="1381197"/>
                          <a:pt x="9344643" y="1390650"/>
                        </a:cubicBezTo>
                        <a:cubicBezTo>
                          <a:pt x="9254424" y="1400103"/>
                          <a:pt x="9021784" y="1375260"/>
                          <a:pt x="8758772" y="1390650"/>
                        </a:cubicBezTo>
                        <a:cubicBezTo>
                          <a:pt x="8495760" y="1406040"/>
                          <a:pt x="8230950" y="1390287"/>
                          <a:pt x="7950270" y="1390650"/>
                        </a:cubicBezTo>
                        <a:cubicBezTo>
                          <a:pt x="7669590" y="1391013"/>
                          <a:pt x="7576486" y="1343969"/>
                          <a:pt x="7253084" y="1390650"/>
                        </a:cubicBezTo>
                        <a:cubicBezTo>
                          <a:pt x="6929682" y="1437331"/>
                          <a:pt x="6762012" y="1337489"/>
                          <a:pt x="6555897" y="1390650"/>
                        </a:cubicBezTo>
                        <a:cubicBezTo>
                          <a:pt x="6349782" y="1443811"/>
                          <a:pt x="6018521" y="1350910"/>
                          <a:pt x="5858711" y="1390650"/>
                        </a:cubicBezTo>
                        <a:cubicBezTo>
                          <a:pt x="5698901" y="1430390"/>
                          <a:pt x="5547067" y="1345214"/>
                          <a:pt x="5384155" y="1390650"/>
                        </a:cubicBezTo>
                        <a:cubicBezTo>
                          <a:pt x="5221243" y="1436086"/>
                          <a:pt x="4872759" y="1377489"/>
                          <a:pt x="4575653" y="1390650"/>
                        </a:cubicBezTo>
                        <a:cubicBezTo>
                          <a:pt x="4278547" y="1403811"/>
                          <a:pt x="4167037" y="1370126"/>
                          <a:pt x="3878466" y="1390650"/>
                        </a:cubicBezTo>
                        <a:cubicBezTo>
                          <a:pt x="3589895" y="1411174"/>
                          <a:pt x="3539725" y="1385731"/>
                          <a:pt x="3403911" y="1390650"/>
                        </a:cubicBezTo>
                        <a:cubicBezTo>
                          <a:pt x="3268098" y="1395569"/>
                          <a:pt x="3141792" y="1376247"/>
                          <a:pt x="2929355" y="1390650"/>
                        </a:cubicBezTo>
                        <a:cubicBezTo>
                          <a:pt x="2716918" y="1405053"/>
                          <a:pt x="2626868" y="1375844"/>
                          <a:pt x="2454800" y="1390650"/>
                        </a:cubicBezTo>
                        <a:cubicBezTo>
                          <a:pt x="2282733" y="1405456"/>
                          <a:pt x="2128384" y="1352353"/>
                          <a:pt x="1980244" y="1390650"/>
                        </a:cubicBezTo>
                        <a:cubicBezTo>
                          <a:pt x="1832104" y="1428947"/>
                          <a:pt x="1491080" y="1374862"/>
                          <a:pt x="1283058" y="1390650"/>
                        </a:cubicBezTo>
                        <a:cubicBezTo>
                          <a:pt x="1075036" y="1406438"/>
                          <a:pt x="1012345" y="1357539"/>
                          <a:pt x="808502" y="1390650"/>
                        </a:cubicBezTo>
                        <a:cubicBezTo>
                          <a:pt x="604659" y="1423761"/>
                          <a:pt x="194769" y="1383874"/>
                          <a:pt x="0" y="1390650"/>
                        </a:cubicBezTo>
                        <a:cubicBezTo>
                          <a:pt x="-12933" y="1217974"/>
                          <a:pt x="48436" y="1130426"/>
                          <a:pt x="0" y="954913"/>
                        </a:cubicBezTo>
                        <a:cubicBezTo>
                          <a:pt x="-48436" y="779400"/>
                          <a:pt x="25737" y="696430"/>
                          <a:pt x="0" y="533083"/>
                        </a:cubicBezTo>
                        <a:cubicBezTo>
                          <a:pt x="-25737" y="369736"/>
                          <a:pt x="50897" y="159499"/>
                          <a:pt x="0" y="0"/>
                        </a:cubicBezTo>
                        <a:close/>
                      </a:path>
                    </a:pathLst>
                  </a:custGeom>
                  <ask:type>
                    <ask:lineSketchNone/>
                  </ask:type>
                </ask:lineSketchStyleProps>
              </a:ext>
            </a:extLst>
          </a:ln>
          <a:effectLst>
            <a:outerShdw blurRad="2413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916A3574-F7DD-B22C-9581-4434A81BA66F}"/>
              </a:ext>
            </a:extLst>
          </p:cNvPr>
          <p:cNvSpPr/>
          <p:nvPr/>
        </p:nvSpPr>
        <p:spPr bwMode="auto">
          <a:xfrm>
            <a:off x="530225" y="4837855"/>
            <a:ext cx="11131550" cy="1390650"/>
          </a:xfrm>
          <a:prstGeom prst="rect">
            <a:avLst/>
          </a:prstGeom>
          <a:solidFill>
            <a:schemeClr val="bg1"/>
          </a:solidFill>
          <a:ln>
            <a:noFill/>
            <a:headEnd type="none" w="med" len="med"/>
            <a:tailEnd type="none" w="med" len="med"/>
            <a:extLst>
              <a:ext uri="{C807C97D-BFC1-408E-A445-0C87EB9F89A2}">
                <ask:lineSketchStyleProps xmlns:ask="http://schemas.microsoft.com/office/drawing/2018/sketchyshapes" sd="4214515378">
                  <a:custGeom>
                    <a:avLst/>
                    <a:gdLst>
                      <a:gd name="connsiteX0" fmla="*/ 0 w 11131550"/>
                      <a:gd name="connsiteY0" fmla="*/ 0 h 1390650"/>
                      <a:gd name="connsiteX1" fmla="*/ 474556 w 11131550"/>
                      <a:gd name="connsiteY1" fmla="*/ 0 h 1390650"/>
                      <a:gd name="connsiteX2" fmla="*/ 837796 w 11131550"/>
                      <a:gd name="connsiteY2" fmla="*/ 0 h 1390650"/>
                      <a:gd name="connsiteX3" fmla="*/ 1312351 w 11131550"/>
                      <a:gd name="connsiteY3" fmla="*/ 0 h 1390650"/>
                      <a:gd name="connsiteX4" fmla="*/ 2120853 w 11131550"/>
                      <a:gd name="connsiteY4" fmla="*/ 0 h 1390650"/>
                      <a:gd name="connsiteX5" fmla="*/ 2484093 w 11131550"/>
                      <a:gd name="connsiteY5" fmla="*/ 0 h 1390650"/>
                      <a:gd name="connsiteX6" fmla="*/ 3069964 w 11131550"/>
                      <a:gd name="connsiteY6" fmla="*/ 0 h 1390650"/>
                      <a:gd name="connsiteX7" fmla="*/ 3544520 w 11131550"/>
                      <a:gd name="connsiteY7" fmla="*/ 0 h 1390650"/>
                      <a:gd name="connsiteX8" fmla="*/ 4019075 w 11131550"/>
                      <a:gd name="connsiteY8" fmla="*/ 0 h 1390650"/>
                      <a:gd name="connsiteX9" fmla="*/ 4382315 w 11131550"/>
                      <a:gd name="connsiteY9" fmla="*/ 0 h 1390650"/>
                      <a:gd name="connsiteX10" fmla="*/ 4856871 w 11131550"/>
                      <a:gd name="connsiteY10" fmla="*/ 0 h 1390650"/>
                      <a:gd name="connsiteX11" fmla="*/ 5108796 w 11131550"/>
                      <a:gd name="connsiteY11" fmla="*/ 0 h 1390650"/>
                      <a:gd name="connsiteX12" fmla="*/ 5917298 w 11131550"/>
                      <a:gd name="connsiteY12" fmla="*/ 0 h 1390650"/>
                      <a:gd name="connsiteX13" fmla="*/ 6614484 w 11131550"/>
                      <a:gd name="connsiteY13" fmla="*/ 0 h 1390650"/>
                      <a:gd name="connsiteX14" fmla="*/ 6866409 w 11131550"/>
                      <a:gd name="connsiteY14" fmla="*/ 0 h 1390650"/>
                      <a:gd name="connsiteX15" fmla="*/ 7340964 w 11131550"/>
                      <a:gd name="connsiteY15" fmla="*/ 0 h 1390650"/>
                      <a:gd name="connsiteX16" fmla="*/ 7926835 w 11131550"/>
                      <a:gd name="connsiteY16" fmla="*/ 0 h 1390650"/>
                      <a:gd name="connsiteX17" fmla="*/ 8512706 w 11131550"/>
                      <a:gd name="connsiteY17" fmla="*/ 0 h 1390650"/>
                      <a:gd name="connsiteX18" fmla="*/ 9321208 w 11131550"/>
                      <a:gd name="connsiteY18" fmla="*/ 0 h 1390650"/>
                      <a:gd name="connsiteX19" fmla="*/ 9795764 w 11131550"/>
                      <a:gd name="connsiteY19" fmla="*/ 0 h 1390650"/>
                      <a:gd name="connsiteX20" fmla="*/ 10604266 w 11131550"/>
                      <a:gd name="connsiteY20" fmla="*/ 0 h 1390650"/>
                      <a:gd name="connsiteX21" fmla="*/ 11131550 w 11131550"/>
                      <a:gd name="connsiteY21" fmla="*/ 0 h 1390650"/>
                      <a:gd name="connsiteX22" fmla="*/ 11131550 w 11131550"/>
                      <a:gd name="connsiteY22" fmla="*/ 491363 h 1390650"/>
                      <a:gd name="connsiteX23" fmla="*/ 11131550 w 11131550"/>
                      <a:gd name="connsiteY23" fmla="*/ 982726 h 1390650"/>
                      <a:gd name="connsiteX24" fmla="*/ 11131550 w 11131550"/>
                      <a:gd name="connsiteY24" fmla="*/ 1390650 h 1390650"/>
                      <a:gd name="connsiteX25" fmla="*/ 10656994 w 11131550"/>
                      <a:gd name="connsiteY25" fmla="*/ 1390650 h 1390650"/>
                      <a:gd name="connsiteX26" fmla="*/ 10182439 w 11131550"/>
                      <a:gd name="connsiteY26" fmla="*/ 1390650 h 1390650"/>
                      <a:gd name="connsiteX27" fmla="*/ 9707883 w 11131550"/>
                      <a:gd name="connsiteY27" fmla="*/ 1390650 h 1390650"/>
                      <a:gd name="connsiteX28" fmla="*/ 9344643 w 11131550"/>
                      <a:gd name="connsiteY28" fmla="*/ 1390650 h 1390650"/>
                      <a:gd name="connsiteX29" fmla="*/ 8758772 w 11131550"/>
                      <a:gd name="connsiteY29" fmla="*/ 1390650 h 1390650"/>
                      <a:gd name="connsiteX30" fmla="*/ 7950270 w 11131550"/>
                      <a:gd name="connsiteY30" fmla="*/ 1390650 h 1390650"/>
                      <a:gd name="connsiteX31" fmla="*/ 7253084 w 11131550"/>
                      <a:gd name="connsiteY31" fmla="*/ 1390650 h 1390650"/>
                      <a:gd name="connsiteX32" fmla="*/ 6555897 w 11131550"/>
                      <a:gd name="connsiteY32" fmla="*/ 1390650 h 1390650"/>
                      <a:gd name="connsiteX33" fmla="*/ 5858711 w 11131550"/>
                      <a:gd name="connsiteY33" fmla="*/ 1390650 h 1390650"/>
                      <a:gd name="connsiteX34" fmla="*/ 5384155 w 11131550"/>
                      <a:gd name="connsiteY34" fmla="*/ 1390650 h 1390650"/>
                      <a:gd name="connsiteX35" fmla="*/ 4575653 w 11131550"/>
                      <a:gd name="connsiteY35" fmla="*/ 1390650 h 1390650"/>
                      <a:gd name="connsiteX36" fmla="*/ 3878466 w 11131550"/>
                      <a:gd name="connsiteY36" fmla="*/ 1390650 h 1390650"/>
                      <a:gd name="connsiteX37" fmla="*/ 3403911 w 11131550"/>
                      <a:gd name="connsiteY37" fmla="*/ 1390650 h 1390650"/>
                      <a:gd name="connsiteX38" fmla="*/ 2929355 w 11131550"/>
                      <a:gd name="connsiteY38" fmla="*/ 1390650 h 1390650"/>
                      <a:gd name="connsiteX39" fmla="*/ 2454800 w 11131550"/>
                      <a:gd name="connsiteY39" fmla="*/ 1390650 h 1390650"/>
                      <a:gd name="connsiteX40" fmla="*/ 1980244 w 11131550"/>
                      <a:gd name="connsiteY40" fmla="*/ 1390650 h 1390650"/>
                      <a:gd name="connsiteX41" fmla="*/ 1283058 w 11131550"/>
                      <a:gd name="connsiteY41" fmla="*/ 1390650 h 1390650"/>
                      <a:gd name="connsiteX42" fmla="*/ 808502 w 11131550"/>
                      <a:gd name="connsiteY42" fmla="*/ 1390650 h 1390650"/>
                      <a:gd name="connsiteX43" fmla="*/ 0 w 11131550"/>
                      <a:gd name="connsiteY43" fmla="*/ 1390650 h 1390650"/>
                      <a:gd name="connsiteX44" fmla="*/ 0 w 11131550"/>
                      <a:gd name="connsiteY44" fmla="*/ 954913 h 1390650"/>
                      <a:gd name="connsiteX45" fmla="*/ 0 w 11131550"/>
                      <a:gd name="connsiteY45" fmla="*/ 533083 h 1390650"/>
                      <a:gd name="connsiteX46" fmla="*/ 0 w 11131550"/>
                      <a:gd name="connsiteY46"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131550" h="1390650" extrusionOk="0">
                        <a:moveTo>
                          <a:pt x="0" y="0"/>
                        </a:moveTo>
                        <a:cubicBezTo>
                          <a:pt x="205099" y="-52115"/>
                          <a:pt x="302490" y="50935"/>
                          <a:pt x="474556" y="0"/>
                        </a:cubicBezTo>
                        <a:cubicBezTo>
                          <a:pt x="646622" y="-50935"/>
                          <a:pt x="723016" y="12906"/>
                          <a:pt x="837796" y="0"/>
                        </a:cubicBezTo>
                        <a:cubicBezTo>
                          <a:pt x="952576" y="-12906"/>
                          <a:pt x="1183536" y="51689"/>
                          <a:pt x="1312351" y="0"/>
                        </a:cubicBezTo>
                        <a:cubicBezTo>
                          <a:pt x="1441167" y="-51689"/>
                          <a:pt x="1793766" y="80604"/>
                          <a:pt x="2120853" y="0"/>
                        </a:cubicBezTo>
                        <a:cubicBezTo>
                          <a:pt x="2447940" y="-80604"/>
                          <a:pt x="2329364" y="270"/>
                          <a:pt x="2484093" y="0"/>
                        </a:cubicBezTo>
                        <a:cubicBezTo>
                          <a:pt x="2638822" y="-270"/>
                          <a:pt x="2842169" y="30404"/>
                          <a:pt x="3069964" y="0"/>
                        </a:cubicBezTo>
                        <a:cubicBezTo>
                          <a:pt x="3297759" y="-30404"/>
                          <a:pt x="3320429" y="15612"/>
                          <a:pt x="3544520" y="0"/>
                        </a:cubicBezTo>
                        <a:cubicBezTo>
                          <a:pt x="3768611" y="-15612"/>
                          <a:pt x="3787150" y="13369"/>
                          <a:pt x="4019075" y="0"/>
                        </a:cubicBezTo>
                        <a:cubicBezTo>
                          <a:pt x="4251000" y="-13369"/>
                          <a:pt x="4297949" y="38532"/>
                          <a:pt x="4382315" y="0"/>
                        </a:cubicBezTo>
                        <a:cubicBezTo>
                          <a:pt x="4466681" y="-38532"/>
                          <a:pt x="4619708" y="15141"/>
                          <a:pt x="4856871" y="0"/>
                        </a:cubicBezTo>
                        <a:cubicBezTo>
                          <a:pt x="5094034" y="-15141"/>
                          <a:pt x="5005464" y="19906"/>
                          <a:pt x="5108796" y="0"/>
                        </a:cubicBezTo>
                        <a:cubicBezTo>
                          <a:pt x="5212128" y="-19906"/>
                          <a:pt x="5741257" y="34487"/>
                          <a:pt x="5917298" y="0"/>
                        </a:cubicBezTo>
                        <a:cubicBezTo>
                          <a:pt x="6093339" y="-34487"/>
                          <a:pt x="6452107" y="17240"/>
                          <a:pt x="6614484" y="0"/>
                        </a:cubicBezTo>
                        <a:cubicBezTo>
                          <a:pt x="6776861" y="-17240"/>
                          <a:pt x="6748097" y="25842"/>
                          <a:pt x="6866409" y="0"/>
                        </a:cubicBezTo>
                        <a:cubicBezTo>
                          <a:pt x="6984721" y="-25842"/>
                          <a:pt x="7184440" y="24515"/>
                          <a:pt x="7340964" y="0"/>
                        </a:cubicBezTo>
                        <a:cubicBezTo>
                          <a:pt x="7497489" y="-24515"/>
                          <a:pt x="7708872" y="63883"/>
                          <a:pt x="7926835" y="0"/>
                        </a:cubicBezTo>
                        <a:cubicBezTo>
                          <a:pt x="8144798" y="-63883"/>
                          <a:pt x="8326553" y="59531"/>
                          <a:pt x="8512706" y="0"/>
                        </a:cubicBezTo>
                        <a:cubicBezTo>
                          <a:pt x="8698859" y="-59531"/>
                          <a:pt x="9112770" y="25708"/>
                          <a:pt x="9321208" y="0"/>
                        </a:cubicBezTo>
                        <a:cubicBezTo>
                          <a:pt x="9529646" y="-25708"/>
                          <a:pt x="9576822" y="32804"/>
                          <a:pt x="9795764" y="0"/>
                        </a:cubicBezTo>
                        <a:cubicBezTo>
                          <a:pt x="10014706" y="-32804"/>
                          <a:pt x="10398914" y="88810"/>
                          <a:pt x="10604266" y="0"/>
                        </a:cubicBezTo>
                        <a:cubicBezTo>
                          <a:pt x="10809618" y="-88810"/>
                          <a:pt x="10981651" y="27693"/>
                          <a:pt x="11131550" y="0"/>
                        </a:cubicBezTo>
                        <a:cubicBezTo>
                          <a:pt x="11169349" y="185882"/>
                          <a:pt x="11103414" y="266152"/>
                          <a:pt x="11131550" y="491363"/>
                        </a:cubicBezTo>
                        <a:cubicBezTo>
                          <a:pt x="11159686" y="716574"/>
                          <a:pt x="11112976" y="761190"/>
                          <a:pt x="11131550" y="982726"/>
                        </a:cubicBezTo>
                        <a:cubicBezTo>
                          <a:pt x="11150124" y="1204262"/>
                          <a:pt x="11092405" y="1308078"/>
                          <a:pt x="11131550" y="1390650"/>
                        </a:cubicBezTo>
                        <a:cubicBezTo>
                          <a:pt x="10916138" y="1400831"/>
                          <a:pt x="10839635" y="1373992"/>
                          <a:pt x="10656994" y="1390650"/>
                        </a:cubicBezTo>
                        <a:cubicBezTo>
                          <a:pt x="10474353" y="1407308"/>
                          <a:pt x="10415013" y="1377162"/>
                          <a:pt x="10182439" y="1390650"/>
                        </a:cubicBezTo>
                        <a:cubicBezTo>
                          <a:pt x="9949866" y="1404138"/>
                          <a:pt x="9936877" y="1368420"/>
                          <a:pt x="9707883" y="1390650"/>
                        </a:cubicBezTo>
                        <a:cubicBezTo>
                          <a:pt x="9478889" y="1412880"/>
                          <a:pt x="9434862" y="1381197"/>
                          <a:pt x="9344643" y="1390650"/>
                        </a:cubicBezTo>
                        <a:cubicBezTo>
                          <a:pt x="9254424" y="1400103"/>
                          <a:pt x="9021784" y="1375260"/>
                          <a:pt x="8758772" y="1390650"/>
                        </a:cubicBezTo>
                        <a:cubicBezTo>
                          <a:pt x="8495760" y="1406040"/>
                          <a:pt x="8230950" y="1390287"/>
                          <a:pt x="7950270" y="1390650"/>
                        </a:cubicBezTo>
                        <a:cubicBezTo>
                          <a:pt x="7669590" y="1391013"/>
                          <a:pt x="7576486" y="1343969"/>
                          <a:pt x="7253084" y="1390650"/>
                        </a:cubicBezTo>
                        <a:cubicBezTo>
                          <a:pt x="6929682" y="1437331"/>
                          <a:pt x="6762012" y="1337489"/>
                          <a:pt x="6555897" y="1390650"/>
                        </a:cubicBezTo>
                        <a:cubicBezTo>
                          <a:pt x="6349782" y="1443811"/>
                          <a:pt x="6018521" y="1350910"/>
                          <a:pt x="5858711" y="1390650"/>
                        </a:cubicBezTo>
                        <a:cubicBezTo>
                          <a:pt x="5698901" y="1430390"/>
                          <a:pt x="5547067" y="1345214"/>
                          <a:pt x="5384155" y="1390650"/>
                        </a:cubicBezTo>
                        <a:cubicBezTo>
                          <a:pt x="5221243" y="1436086"/>
                          <a:pt x="4872759" y="1377489"/>
                          <a:pt x="4575653" y="1390650"/>
                        </a:cubicBezTo>
                        <a:cubicBezTo>
                          <a:pt x="4278547" y="1403811"/>
                          <a:pt x="4167037" y="1370126"/>
                          <a:pt x="3878466" y="1390650"/>
                        </a:cubicBezTo>
                        <a:cubicBezTo>
                          <a:pt x="3589895" y="1411174"/>
                          <a:pt x="3539725" y="1385731"/>
                          <a:pt x="3403911" y="1390650"/>
                        </a:cubicBezTo>
                        <a:cubicBezTo>
                          <a:pt x="3268098" y="1395569"/>
                          <a:pt x="3141792" y="1376247"/>
                          <a:pt x="2929355" y="1390650"/>
                        </a:cubicBezTo>
                        <a:cubicBezTo>
                          <a:pt x="2716918" y="1405053"/>
                          <a:pt x="2626868" y="1375844"/>
                          <a:pt x="2454800" y="1390650"/>
                        </a:cubicBezTo>
                        <a:cubicBezTo>
                          <a:pt x="2282733" y="1405456"/>
                          <a:pt x="2128384" y="1352353"/>
                          <a:pt x="1980244" y="1390650"/>
                        </a:cubicBezTo>
                        <a:cubicBezTo>
                          <a:pt x="1832104" y="1428947"/>
                          <a:pt x="1491080" y="1374862"/>
                          <a:pt x="1283058" y="1390650"/>
                        </a:cubicBezTo>
                        <a:cubicBezTo>
                          <a:pt x="1075036" y="1406438"/>
                          <a:pt x="1012345" y="1357539"/>
                          <a:pt x="808502" y="1390650"/>
                        </a:cubicBezTo>
                        <a:cubicBezTo>
                          <a:pt x="604659" y="1423761"/>
                          <a:pt x="194769" y="1383874"/>
                          <a:pt x="0" y="1390650"/>
                        </a:cubicBezTo>
                        <a:cubicBezTo>
                          <a:pt x="-12933" y="1217974"/>
                          <a:pt x="48436" y="1130426"/>
                          <a:pt x="0" y="954913"/>
                        </a:cubicBezTo>
                        <a:cubicBezTo>
                          <a:pt x="-48436" y="779400"/>
                          <a:pt x="25737" y="696430"/>
                          <a:pt x="0" y="533083"/>
                        </a:cubicBezTo>
                        <a:cubicBezTo>
                          <a:pt x="-25737" y="369736"/>
                          <a:pt x="50897" y="159499"/>
                          <a:pt x="0" y="0"/>
                        </a:cubicBezTo>
                        <a:close/>
                      </a:path>
                    </a:pathLst>
                  </a:custGeom>
                  <ask:type>
                    <ask:lineSketchNone/>
                  </ask:type>
                </ask:lineSketchStyleProps>
              </a:ext>
            </a:extLst>
          </a:ln>
          <a:effectLst>
            <a:outerShdw blurRad="2413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659B6961-12C8-9946-E0A9-280B7964C5C1}"/>
              </a:ext>
            </a:extLst>
          </p:cNvPr>
          <p:cNvSpPr txBox="1"/>
          <p:nvPr/>
        </p:nvSpPr>
        <p:spPr>
          <a:xfrm>
            <a:off x="3182064" y="1476090"/>
            <a:ext cx="2018976"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ONNX with </a:t>
            </a:r>
            <a:r>
              <a:rPr lang="en-US" sz="1600" err="1">
                <a:latin typeface="Open Sans" panose="020B0606030504020204" pitchFamily="34" charset="0"/>
                <a:ea typeface="Open Sans" panose="020B0606030504020204" pitchFamily="34" charset="0"/>
                <a:cs typeface="Open Sans" panose="020B0606030504020204" pitchFamily="34" charset="0"/>
              </a:rPr>
              <a:t>ONNXRuntime</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AB4DD626-02D2-FC01-73A1-68523ECA2C0D}"/>
              </a:ext>
            </a:extLst>
          </p:cNvPr>
          <p:cNvSpPr txBox="1"/>
          <p:nvPr/>
        </p:nvSpPr>
        <p:spPr>
          <a:xfrm>
            <a:off x="5489413" y="1476090"/>
            <a:ext cx="2494244"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err="1">
                <a:latin typeface="Open Sans" panose="020B0606030504020204" pitchFamily="34" charset="0"/>
                <a:ea typeface="Open Sans" panose="020B0606030504020204" pitchFamily="34" charset="0"/>
                <a:cs typeface="Open Sans" panose="020B0606030504020204" pitchFamily="34" charset="0"/>
              </a:rPr>
              <a:t>PyTorch</a:t>
            </a:r>
            <a:r>
              <a:rPr lang="en-US" sz="1600">
                <a:latin typeface="Open Sans" panose="020B0606030504020204" pitchFamily="34" charset="0"/>
                <a:ea typeface="Open Sans" panose="020B0606030504020204" pitchFamily="34" charset="0"/>
                <a:cs typeface="Open Sans" panose="020B0606030504020204" pitchFamily="34" charset="0"/>
              </a:rPr>
              <a:t> or</a:t>
            </a:r>
          </a:p>
          <a:p>
            <a:pPr algn="ctr"/>
            <a:r>
              <a:rPr lang="en-US" sz="1600" err="1">
                <a:latin typeface="Open Sans" panose="020B0606030504020204" pitchFamily="34" charset="0"/>
                <a:ea typeface="Open Sans" panose="020B0606030504020204" pitchFamily="34" charset="0"/>
                <a:cs typeface="Open Sans" panose="020B0606030504020204" pitchFamily="34" charset="0"/>
              </a:rPr>
              <a:t>TorchScript</a:t>
            </a:r>
            <a:r>
              <a:rPr lang="en-US" sz="1600">
                <a:latin typeface="Open Sans" panose="020B0606030504020204" pitchFamily="34" charset="0"/>
                <a:ea typeface="Open Sans" panose="020B0606030504020204" pitchFamily="34" charset="0"/>
                <a:cs typeface="Open Sans" panose="020B0606030504020204" pitchFamily="34" charset="0"/>
              </a:rPr>
              <a:t> with </a:t>
            </a:r>
            <a:r>
              <a:rPr lang="en-US" sz="1600" err="1">
                <a:latin typeface="Open Sans" panose="020B0606030504020204" pitchFamily="34" charset="0"/>
                <a:ea typeface="Open Sans" panose="020B0606030504020204" pitchFamily="34" charset="0"/>
                <a:cs typeface="Open Sans" panose="020B0606030504020204" pitchFamily="34" charset="0"/>
              </a:rPr>
              <a:t>libtorch</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id="{695B6683-F7FE-AEC6-34A2-0F58FC6C179C}"/>
              </a:ext>
            </a:extLst>
          </p:cNvPr>
          <p:cNvSpPr txBox="1"/>
          <p:nvPr/>
        </p:nvSpPr>
        <p:spPr>
          <a:xfrm>
            <a:off x="8197541" y="1476090"/>
            <a:ext cx="2370952"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GGUF with </a:t>
            </a:r>
          </a:p>
          <a:p>
            <a:pPr algn="ctr"/>
            <a:r>
              <a:rPr lang="en-US" sz="1600">
                <a:latin typeface="Open Sans" panose="020B0606030504020204" pitchFamily="34" charset="0"/>
                <a:ea typeface="Open Sans" panose="020B0606030504020204" pitchFamily="34" charset="0"/>
                <a:cs typeface="Open Sans" panose="020B0606030504020204" pitchFamily="34" charset="0"/>
              </a:rPr>
              <a:t>llama.cpp / </a:t>
            </a:r>
            <a:r>
              <a:rPr lang="en-US" sz="1600" err="1">
                <a:latin typeface="Open Sans" panose="020B0606030504020204" pitchFamily="34" charset="0"/>
                <a:ea typeface="Open Sans" panose="020B0606030504020204" pitchFamily="34" charset="0"/>
                <a:cs typeface="Open Sans" panose="020B0606030504020204" pitchFamily="34" charset="0"/>
              </a:rPr>
              <a:t>llamasharp</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2B308AD3-CC0E-4BA1-190E-3986D53BA872}"/>
              </a:ext>
            </a:extLst>
          </p:cNvPr>
          <p:cNvSpPr txBox="1"/>
          <p:nvPr/>
        </p:nvSpPr>
        <p:spPr>
          <a:xfrm>
            <a:off x="10833100" y="1476090"/>
            <a:ext cx="540302"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a:t>
            </a:r>
          </a:p>
        </p:txBody>
      </p:sp>
      <p:sp>
        <p:nvSpPr>
          <p:cNvPr id="40" name="TextBox 39">
            <a:extLst>
              <a:ext uri="{FF2B5EF4-FFF2-40B4-BE49-F238E27FC236}">
                <a16:creationId xmlns:a16="http://schemas.microsoft.com/office/drawing/2014/main" id="{F6D43713-BCDD-DB1F-F17C-F85057A560F5}"/>
              </a:ext>
            </a:extLst>
          </p:cNvPr>
          <p:cNvSpPr txBox="1"/>
          <p:nvPr/>
        </p:nvSpPr>
        <p:spPr>
          <a:xfrm>
            <a:off x="3200114" y="3288316"/>
            <a:ext cx="1230510" cy="991584"/>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err="1">
                <a:latin typeface="Open Sans" panose="020B0606030504020204" pitchFamily="34" charset="0"/>
                <a:ea typeface="Open Sans" panose="020B0606030504020204" pitchFamily="34" charset="0"/>
                <a:cs typeface="Open Sans" panose="020B0606030504020204" pitchFamily="34" charset="0"/>
              </a:rPr>
              <a:t>DirectML</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id="{F823007C-0B06-E74A-5DDF-F2FBC30BBE51}"/>
              </a:ext>
            </a:extLst>
          </p:cNvPr>
          <p:cNvSpPr txBox="1"/>
          <p:nvPr/>
        </p:nvSpPr>
        <p:spPr>
          <a:xfrm>
            <a:off x="4718997" y="3288316"/>
            <a:ext cx="1077301" cy="991584"/>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NVIDIA CUDA</a:t>
            </a:r>
          </a:p>
        </p:txBody>
      </p:sp>
      <p:sp>
        <p:nvSpPr>
          <p:cNvPr id="42" name="TextBox 41">
            <a:extLst>
              <a:ext uri="{FF2B5EF4-FFF2-40B4-BE49-F238E27FC236}">
                <a16:creationId xmlns:a16="http://schemas.microsoft.com/office/drawing/2014/main" id="{B6905126-3B91-B00F-40F5-7AABA2A45612}"/>
              </a:ext>
            </a:extLst>
          </p:cNvPr>
          <p:cNvSpPr txBox="1"/>
          <p:nvPr/>
        </p:nvSpPr>
        <p:spPr>
          <a:xfrm>
            <a:off x="8999521" y="3263547"/>
            <a:ext cx="1568972" cy="991584"/>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QUALCOMM SNPE/ QNN</a:t>
            </a:r>
          </a:p>
        </p:txBody>
      </p:sp>
      <p:sp>
        <p:nvSpPr>
          <p:cNvPr id="43" name="TextBox 42">
            <a:extLst>
              <a:ext uri="{FF2B5EF4-FFF2-40B4-BE49-F238E27FC236}">
                <a16:creationId xmlns:a16="http://schemas.microsoft.com/office/drawing/2014/main" id="{2BC4E8A2-CE78-63E3-2524-EBED467B5B46}"/>
              </a:ext>
            </a:extLst>
          </p:cNvPr>
          <p:cNvSpPr txBox="1"/>
          <p:nvPr/>
        </p:nvSpPr>
        <p:spPr>
          <a:xfrm>
            <a:off x="7426579" y="3263547"/>
            <a:ext cx="1308335" cy="991584"/>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INTEL </a:t>
            </a:r>
            <a:r>
              <a:rPr lang="en-US" sz="1600" err="1">
                <a:latin typeface="Open Sans" panose="020B0606030504020204" pitchFamily="34" charset="0"/>
                <a:ea typeface="Open Sans" panose="020B0606030504020204" pitchFamily="34" charset="0"/>
                <a:cs typeface="Open Sans" panose="020B0606030504020204" pitchFamily="34" charset="0"/>
              </a:rPr>
              <a:t>OpenVINO</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a:extLst>
              <a:ext uri="{FF2B5EF4-FFF2-40B4-BE49-F238E27FC236}">
                <a16:creationId xmlns:a16="http://schemas.microsoft.com/office/drawing/2014/main" id="{6256D6F3-91B5-0ED0-D0BE-2688285D129E}"/>
              </a:ext>
            </a:extLst>
          </p:cNvPr>
          <p:cNvSpPr txBox="1"/>
          <p:nvPr/>
        </p:nvSpPr>
        <p:spPr>
          <a:xfrm>
            <a:off x="3254563" y="5041281"/>
            <a:ext cx="1077301"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CPU</a:t>
            </a:r>
          </a:p>
        </p:txBody>
      </p:sp>
      <p:sp>
        <p:nvSpPr>
          <p:cNvPr id="45" name="TextBox 44">
            <a:extLst>
              <a:ext uri="{FF2B5EF4-FFF2-40B4-BE49-F238E27FC236}">
                <a16:creationId xmlns:a16="http://schemas.microsoft.com/office/drawing/2014/main" id="{3AEBDB38-E726-6539-4D20-FD109CBFE0D1}"/>
              </a:ext>
            </a:extLst>
          </p:cNvPr>
          <p:cNvSpPr txBox="1"/>
          <p:nvPr/>
        </p:nvSpPr>
        <p:spPr>
          <a:xfrm>
            <a:off x="4637195" y="5041281"/>
            <a:ext cx="1077301"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NVIDIA</a:t>
            </a:r>
          </a:p>
          <a:p>
            <a:pPr algn="ctr"/>
            <a:r>
              <a:rPr lang="en-US" sz="1600">
                <a:latin typeface="Open Sans" panose="020B0606030504020204" pitchFamily="34" charset="0"/>
                <a:ea typeface="Open Sans" panose="020B0606030504020204" pitchFamily="34" charset="0"/>
                <a:cs typeface="Open Sans" panose="020B0606030504020204" pitchFamily="34" charset="0"/>
              </a:rPr>
              <a:t>GPU</a:t>
            </a:r>
          </a:p>
        </p:txBody>
      </p:sp>
      <p:sp>
        <p:nvSpPr>
          <p:cNvPr id="46" name="TextBox 45">
            <a:extLst>
              <a:ext uri="{FF2B5EF4-FFF2-40B4-BE49-F238E27FC236}">
                <a16:creationId xmlns:a16="http://schemas.microsoft.com/office/drawing/2014/main" id="{9B679D1E-6CC7-E840-20FD-846C6BC9E8A9}"/>
              </a:ext>
            </a:extLst>
          </p:cNvPr>
          <p:cNvSpPr txBox="1"/>
          <p:nvPr/>
        </p:nvSpPr>
        <p:spPr>
          <a:xfrm>
            <a:off x="6019827" y="5041281"/>
            <a:ext cx="1206988"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AMD</a:t>
            </a:r>
          </a:p>
          <a:p>
            <a:pPr algn="ctr"/>
            <a:r>
              <a:rPr lang="en-US" sz="1600">
                <a:latin typeface="Open Sans" panose="020B0606030504020204" pitchFamily="34" charset="0"/>
                <a:ea typeface="Open Sans" panose="020B0606030504020204" pitchFamily="34" charset="0"/>
                <a:cs typeface="Open Sans" panose="020B0606030504020204" pitchFamily="34" charset="0"/>
              </a:rPr>
              <a:t>GPU/NPU</a:t>
            </a:r>
          </a:p>
        </p:txBody>
      </p:sp>
      <p:sp>
        <p:nvSpPr>
          <p:cNvPr id="49" name="TextBox 48">
            <a:extLst>
              <a:ext uri="{FF2B5EF4-FFF2-40B4-BE49-F238E27FC236}">
                <a16:creationId xmlns:a16="http://schemas.microsoft.com/office/drawing/2014/main" id="{1E9A339A-09C6-198E-B677-4ADB5667A392}"/>
              </a:ext>
            </a:extLst>
          </p:cNvPr>
          <p:cNvSpPr txBox="1"/>
          <p:nvPr/>
        </p:nvSpPr>
        <p:spPr>
          <a:xfrm>
            <a:off x="7527925" y="5041281"/>
            <a:ext cx="1206988"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INTEL</a:t>
            </a:r>
          </a:p>
          <a:p>
            <a:pPr algn="ctr"/>
            <a:r>
              <a:rPr lang="en-US" sz="1600">
                <a:latin typeface="Open Sans" panose="020B0606030504020204" pitchFamily="34" charset="0"/>
                <a:ea typeface="Open Sans" panose="020B0606030504020204" pitchFamily="34" charset="0"/>
                <a:cs typeface="Open Sans" panose="020B0606030504020204" pitchFamily="34" charset="0"/>
              </a:rPr>
              <a:t>GPU/NPU</a:t>
            </a:r>
          </a:p>
        </p:txBody>
      </p:sp>
      <p:sp>
        <p:nvSpPr>
          <p:cNvPr id="50" name="TextBox 49">
            <a:extLst>
              <a:ext uri="{FF2B5EF4-FFF2-40B4-BE49-F238E27FC236}">
                <a16:creationId xmlns:a16="http://schemas.microsoft.com/office/drawing/2014/main" id="{D5BD1C37-AAD8-AD79-D88E-BA3E276A6B81}"/>
              </a:ext>
            </a:extLst>
          </p:cNvPr>
          <p:cNvSpPr txBox="1"/>
          <p:nvPr/>
        </p:nvSpPr>
        <p:spPr>
          <a:xfrm>
            <a:off x="9040244" y="5041281"/>
            <a:ext cx="1487525"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QUALCOMM</a:t>
            </a:r>
          </a:p>
          <a:p>
            <a:pPr algn="ctr"/>
            <a:r>
              <a:rPr lang="en-US" sz="1600">
                <a:latin typeface="Open Sans" panose="020B0606030504020204" pitchFamily="34" charset="0"/>
                <a:ea typeface="Open Sans" panose="020B0606030504020204" pitchFamily="34" charset="0"/>
                <a:cs typeface="Open Sans" panose="020B0606030504020204" pitchFamily="34" charset="0"/>
              </a:rPr>
              <a:t>NPU</a:t>
            </a:r>
          </a:p>
        </p:txBody>
      </p:sp>
      <p:sp>
        <p:nvSpPr>
          <p:cNvPr id="52" name="TextBox 51">
            <a:extLst>
              <a:ext uri="{FF2B5EF4-FFF2-40B4-BE49-F238E27FC236}">
                <a16:creationId xmlns:a16="http://schemas.microsoft.com/office/drawing/2014/main" id="{903CD214-C0BA-E9AF-8FC5-D73B781CCFA5}"/>
              </a:ext>
            </a:extLst>
          </p:cNvPr>
          <p:cNvSpPr txBox="1"/>
          <p:nvPr/>
        </p:nvSpPr>
        <p:spPr>
          <a:xfrm>
            <a:off x="6084671" y="3297646"/>
            <a:ext cx="1077301" cy="991584"/>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AMD </a:t>
            </a:r>
          </a:p>
          <a:p>
            <a:pPr algn="ctr"/>
            <a:r>
              <a:rPr lang="en-US" sz="1600">
                <a:latin typeface="Open Sans" panose="020B0606030504020204" pitchFamily="34" charset="0"/>
                <a:ea typeface="Open Sans" panose="020B0606030504020204" pitchFamily="34" charset="0"/>
                <a:cs typeface="Open Sans" panose="020B0606030504020204" pitchFamily="34" charset="0"/>
              </a:rPr>
              <a:t>Vitis AI</a:t>
            </a:r>
          </a:p>
        </p:txBody>
      </p:sp>
      <p:sp>
        <p:nvSpPr>
          <p:cNvPr id="53" name="TextBox 52">
            <a:extLst>
              <a:ext uri="{FF2B5EF4-FFF2-40B4-BE49-F238E27FC236}">
                <a16:creationId xmlns:a16="http://schemas.microsoft.com/office/drawing/2014/main" id="{178DD7B9-654D-5C88-6F8D-0AFCBBFC5304}"/>
              </a:ext>
            </a:extLst>
          </p:cNvPr>
          <p:cNvSpPr txBox="1"/>
          <p:nvPr/>
        </p:nvSpPr>
        <p:spPr>
          <a:xfrm>
            <a:off x="736799" y="1564990"/>
            <a:ext cx="1653017" cy="307777"/>
          </a:xfrm>
          <a:prstGeom prst="rect">
            <a:avLst/>
          </a:prstGeom>
          <a:noFill/>
        </p:spPr>
        <p:txBody>
          <a:bodyPr wrap="none" lIns="0" tIns="0" rIns="0" bIns="0" rtlCol="0">
            <a:spAutoFit/>
          </a:bodyPr>
          <a:lstStyle/>
          <a:p>
            <a:pPr algn="l"/>
            <a:r>
              <a:rPr lang="en-US" sz="2000" b="1" dirty="0">
                <a:latin typeface="Open Sans" panose="020B0606030504020204" pitchFamily="34" charset="0"/>
                <a:ea typeface="Open Sans" panose="020B0606030504020204" pitchFamily="34" charset="0"/>
                <a:cs typeface="Open Sans" panose="020B0606030504020204" pitchFamily="34" charset="0"/>
              </a:rPr>
              <a:t>FRAMEWORK</a:t>
            </a:r>
          </a:p>
        </p:txBody>
      </p:sp>
      <p:sp>
        <p:nvSpPr>
          <p:cNvPr id="54" name="TextBox 53">
            <a:extLst>
              <a:ext uri="{FF2B5EF4-FFF2-40B4-BE49-F238E27FC236}">
                <a16:creationId xmlns:a16="http://schemas.microsoft.com/office/drawing/2014/main" id="{FD3BEB88-361C-07E9-0CFC-5D34194E1AE3}"/>
              </a:ext>
            </a:extLst>
          </p:cNvPr>
          <p:cNvSpPr txBox="1"/>
          <p:nvPr/>
        </p:nvSpPr>
        <p:spPr>
          <a:xfrm>
            <a:off x="736799" y="3275111"/>
            <a:ext cx="945772" cy="307777"/>
          </a:xfrm>
          <a:prstGeom prst="rect">
            <a:avLst/>
          </a:prstGeom>
          <a:noFill/>
        </p:spPr>
        <p:txBody>
          <a:bodyPr wrap="none" lIns="0" tIns="0" rIns="0" bIns="0" rtlCol="0">
            <a:spAutoFit/>
          </a:bodyPr>
          <a:lstStyle/>
          <a:p>
            <a:pPr algn="l"/>
            <a:r>
              <a:rPr lang="en-US" sz="2000" b="1">
                <a:latin typeface="Open Sans" panose="020B0606030504020204" pitchFamily="34" charset="0"/>
                <a:ea typeface="Open Sans" panose="020B0606030504020204" pitchFamily="34" charset="0"/>
                <a:cs typeface="Open Sans" panose="020B0606030504020204" pitchFamily="34" charset="0"/>
              </a:rPr>
              <a:t>HW API</a:t>
            </a:r>
          </a:p>
        </p:txBody>
      </p:sp>
      <p:sp>
        <p:nvSpPr>
          <p:cNvPr id="55" name="TextBox 54">
            <a:extLst>
              <a:ext uri="{FF2B5EF4-FFF2-40B4-BE49-F238E27FC236}">
                <a16:creationId xmlns:a16="http://schemas.microsoft.com/office/drawing/2014/main" id="{4D4E37F4-E751-15DB-F61A-6663EF5B5B95}"/>
              </a:ext>
            </a:extLst>
          </p:cNvPr>
          <p:cNvSpPr txBox="1"/>
          <p:nvPr/>
        </p:nvSpPr>
        <p:spPr>
          <a:xfrm>
            <a:off x="736799" y="5041281"/>
            <a:ext cx="1989468" cy="615553"/>
          </a:xfrm>
          <a:prstGeom prst="rect">
            <a:avLst/>
          </a:prstGeom>
          <a:noFill/>
        </p:spPr>
        <p:txBody>
          <a:bodyPr wrap="square" lIns="0" tIns="0" rIns="0" bIns="0" rtlCol="0">
            <a:spAutoFit/>
          </a:bodyPr>
          <a:lstStyle/>
          <a:p>
            <a:pPr algn="l"/>
            <a:r>
              <a:rPr lang="en-US" sz="2000" b="1">
                <a:latin typeface="Open Sans" panose="020B0606030504020204" pitchFamily="34" charset="0"/>
                <a:ea typeface="Open Sans" panose="020B0606030504020204" pitchFamily="34" charset="0"/>
                <a:cs typeface="Open Sans" panose="020B0606030504020204" pitchFamily="34" charset="0"/>
              </a:rPr>
              <a:t>LOCAL ACCELERATORS</a:t>
            </a:r>
          </a:p>
        </p:txBody>
      </p:sp>
      <p:sp>
        <p:nvSpPr>
          <p:cNvPr id="58" name="TextBox 57">
            <a:extLst>
              <a:ext uri="{FF2B5EF4-FFF2-40B4-BE49-F238E27FC236}">
                <a16:creationId xmlns:a16="http://schemas.microsoft.com/office/drawing/2014/main" id="{92C1EEFA-E7C6-B19E-14D2-2CFBC10C298E}"/>
              </a:ext>
            </a:extLst>
          </p:cNvPr>
          <p:cNvSpPr txBox="1"/>
          <p:nvPr/>
        </p:nvSpPr>
        <p:spPr>
          <a:xfrm>
            <a:off x="10833100" y="3288316"/>
            <a:ext cx="540302"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a:t>
            </a:r>
          </a:p>
        </p:txBody>
      </p:sp>
      <p:sp>
        <p:nvSpPr>
          <p:cNvPr id="59" name="TextBox 58">
            <a:extLst>
              <a:ext uri="{FF2B5EF4-FFF2-40B4-BE49-F238E27FC236}">
                <a16:creationId xmlns:a16="http://schemas.microsoft.com/office/drawing/2014/main" id="{D20A1F70-F69F-82B9-B83B-A28EAE498A95}"/>
              </a:ext>
            </a:extLst>
          </p:cNvPr>
          <p:cNvSpPr txBox="1"/>
          <p:nvPr/>
        </p:nvSpPr>
        <p:spPr>
          <a:xfrm>
            <a:off x="10833100" y="5041281"/>
            <a:ext cx="540302" cy="1000410"/>
          </a:xfrm>
          <a:prstGeom prst="roundRect">
            <a:avLst/>
          </a:prstGeom>
          <a:solidFill>
            <a:schemeClr val="accent1"/>
          </a:solidFill>
          <a:ln w="63897" cap="flat">
            <a:noFill/>
            <a:prstDash val="solid"/>
            <a:miter/>
          </a:ln>
          <a:effectLst>
            <a:outerShdw blurRad="292100" sx="108000" sy="108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160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077875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A14694-D4E5-D8E4-6789-56705607E39E}"/>
              </a:ext>
            </a:extLst>
          </p:cNvPr>
          <p:cNvSpPr txBox="1"/>
          <p:nvPr/>
        </p:nvSpPr>
        <p:spPr>
          <a:xfrm>
            <a:off x="2516366" y="2314405"/>
            <a:ext cx="7159268" cy="714967"/>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Applications + Experiences</a:t>
            </a:r>
          </a:p>
        </p:txBody>
      </p:sp>
      <p:sp>
        <p:nvSpPr>
          <p:cNvPr id="4" name="TextBox 3">
            <a:extLst>
              <a:ext uri="{FF2B5EF4-FFF2-40B4-BE49-F238E27FC236}">
                <a16:creationId xmlns:a16="http://schemas.microsoft.com/office/drawing/2014/main" id="{57DD2591-E95B-4302-25F5-E519C68FCBF7}"/>
              </a:ext>
            </a:extLst>
          </p:cNvPr>
          <p:cNvSpPr txBox="1"/>
          <p:nvPr/>
        </p:nvSpPr>
        <p:spPr>
          <a:xfrm>
            <a:off x="2516366" y="3071516"/>
            <a:ext cx="7159268" cy="714967"/>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Windows Copilot Library + On-device models</a:t>
            </a:r>
          </a:p>
        </p:txBody>
      </p:sp>
      <p:sp>
        <p:nvSpPr>
          <p:cNvPr id="5" name="TextBox 4">
            <a:extLst>
              <a:ext uri="{FF2B5EF4-FFF2-40B4-BE49-F238E27FC236}">
                <a16:creationId xmlns:a16="http://schemas.microsoft.com/office/drawing/2014/main" id="{E3F73A28-70FB-991F-195D-1F6173902CDE}"/>
              </a:ext>
            </a:extLst>
          </p:cNvPr>
          <p:cNvSpPr txBox="1"/>
          <p:nvPr/>
        </p:nvSpPr>
        <p:spPr>
          <a:xfrm>
            <a:off x="2516366" y="3828627"/>
            <a:ext cx="7159268" cy="714967"/>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AI frameworks + toolchain</a:t>
            </a:r>
          </a:p>
        </p:txBody>
      </p:sp>
      <p:sp>
        <p:nvSpPr>
          <p:cNvPr id="6" name="Title 1">
            <a:extLst>
              <a:ext uri="{FF2B5EF4-FFF2-40B4-BE49-F238E27FC236}">
                <a16:creationId xmlns:a16="http://schemas.microsoft.com/office/drawing/2014/main" id="{ADEE1E34-C769-4076-2B2A-805F982C99E0}"/>
              </a:ext>
            </a:extLst>
          </p:cNvPr>
          <p:cNvSpPr txBox="1">
            <a:spLocks/>
          </p:cNvSpPr>
          <p:nvPr/>
        </p:nvSpPr>
        <p:spPr>
          <a:xfrm>
            <a:off x="2296160" y="1169401"/>
            <a:ext cx="7599680" cy="777166"/>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algn="ctr"/>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Windows Copilot Runtime</a:t>
            </a:r>
          </a:p>
        </p:txBody>
      </p:sp>
      <p:sp>
        <p:nvSpPr>
          <p:cNvPr id="7" name="Title 1">
            <a:extLst>
              <a:ext uri="{FF2B5EF4-FFF2-40B4-BE49-F238E27FC236}">
                <a16:creationId xmlns:a16="http://schemas.microsoft.com/office/drawing/2014/main" id="{754F6949-2B50-E343-468F-F8F568AFDF37}"/>
              </a:ext>
            </a:extLst>
          </p:cNvPr>
          <p:cNvSpPr txBox="1">
            <a:spLocks/>
          </p:cNvSpPr>
          <p:nvPr/>
        </p:nvSpPr>
        <p:spPr>
          <a:xfrm>
            <a:off x="5415280" y="4911432"/>
            <a:ext cx="1361440" cy="478662"/>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Silicon</a:t>
            </a:r>
          </a:p>
        </p:txBody>
      </p:sp>
      <p:cxnSp>
        <p:nvCxnSpPr>
          <p:cNvPr id="10" name="Straight Arrow Connector 9">
            <a:extLst>
              <a:ext uri="{FF2B5EF4-FFF2-40B4-BE49-F238E27FC236}">
                <a16:creationId xmlns:a16="http://schemas.microsoft.com/office/drawing/2014/main" id="{01C68151-499D-9901-3B5E-85BDB6F97EF0}"/>
              </a:ext>
            </a:extLst>
          </p:cNvPr>
          <p:cNvCxnSpPr>
            <a:cxnSpLocks/>
          </p:cNvCxnSpPr>
          <p:nvPr/>
        </p:nvCxnSpPr>
        <p:spPr>
          <a:xfrm>
            <a:off x="6776720" y="5140603"/>
            <a:ext cx="282448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7191AE6-F2B8-A10A-2F2D-E7BDE9CE908C}"/>
              </a:ext>
            </a:extLst>
          </p:cNvPr>
          <p:cNvCxnSpPr>
            <a:cxnSpLocks/>
          </p:cNvCxnSpPr>
          <p:nvPr/>
        </p:nvCxnSpPr>
        <p:spPr>
          <a:xfrm flipH="1">
            <a:off x="2516366" y="5150763"/>
            <a:ext cx="2750046"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0834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A629FA5-35A2-FDC6-80C0-943F542650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13" t="32851" r="14313" b="32851"/>
          <a:stretch/>
        </p:blipFill>
        <p:spPr bwMode="auto">
          <a:xfrm>
            <a:off x="6436358" y="5791409"/>
            <a:ext cx="1716662" cy="4311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CapCut Logo - SVG, PNG, AI, EPS Vectors SVG, PNG, AI, EPS Vectors">
            <a:extLst>
              <a:ext uri="{FF2B5EF4-FFF2-40B4-BE49-F238E27FC236}">
                <a16:creationId xmlns:a16="http://schemas.microsoft.com/office/drawing/2014/main" id="{0382931E-4F30-42AC-05E1-09DAC99B86B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8994" y="5577947"/>
            <a:ext cx="1525377" cy="858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38327D9-E5B6-1C22-D3C4-A8F548ADA1AE}"/>
              </a:ext>
            </a:extLst>
          </p:cNvPr>
          <p:cNvPicPr>
            <a:picLocks noChangeAspect="1"/>
          </p:cNvPicPr>
          <p:nvPr/>
        </p:nvPicPr>
        <p:blipFill>
          <a:blip r:embed="rId4"/>
          <a:stretch>
            <a:fillRect/>
          </a:stretch>
        </p:blipFill>
        <p:spPr>
          <a:xfrm>
            <a:off x="1120351" y="4583463"/>
            <a:ext cx="1256262" cy="606168"/>
          </a:xfrm>
          <a:prstGeom prst="rect">
            <a:avLst/>
          </a:prstGeom>
        </p:spPr>
      </p:pic>
      <p:pic>
        <p:nvPicPr>
          <p:cNvPr id="5" name="Picture 2" descr="Logo&#10;&#10;Description automatically generated">
            <a:extLst>
              <a:ext uri="{FF2B5EF4-FFF2-40B4-BE49-F238E27FC236}">
                <a16:creationId xmlns:a16="http://schemas.microsoft.com/office/drawing/2014/main" id="{9BE42853-AEBD-34C7-FE9E-A6E249403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9125" y="4677406"/>
            <a:ext cx="1451128" cy="3771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ee the source image">
            <a:extLst>
              <a:ext uri="{FF2B5EF4-FFF2-40B4-BE49-F238E27FC236}">
                <a16:creationId xmlns:a16="http://schemas.microsoft.com/office/drawing/2014/main" id="{87A56146-57E1-2B19-F5E5-34E3037C32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6888" y="2089121"/>
            <a:ext cx="516358" cy="5163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 green text on a black background&#10;&#10;Description automatically generated">
            <a:extLst>
              <a:ext uri="{FF2B5EF4-FFF2-40B4-BE49-F238E27FC236}">
                <a16:creationId xmlns:a16="http://schemas.microsoft.com/office/drawing/2014/main" id="{2ABBC7D4-C7D5-EB81-6100-899A06A8BA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7973" y="4633837"/>
            <a:ext cx="1630002" cy="3792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black and white logo&#10;&#10;Description automatically generated">
            <a:extLst>
              <a:ext uri="{FF2B5EF4-FFF2-40B4-BE49-F238E27FC236}">
                <a16:creationId xmlns:a16="http://schemas.microsoft.com/office/drawing/2014/main" id="{5F168A91-A9A6-490C-B8FD-3940FFE928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6286" y="3322629"/>
            <a:ext cx="1770792" cy="5821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 rainbow colored logo in a circle&#10;&#10;Description automatically generated">
            <a:extLst>
              <a:ext uri="{FF2B5EF4-FFF2-40B4-BE49-F238E27FC236}">
                <a16:creationId xmlns:a16="http://schemas.microsoft.com/office/drawing/2014/main" id="{2A727AC6-A3B0-52D6-D378-E88D85CE67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320775" y="5579252"/>
            <a:ext cx="855414" cy="8554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A black background with a black square&#10;&#10;Description automatically generated with medium confidence">
            <a:extLst>
              <a:ext uri="{FF2B5EF4-FFF2-40B4-BE49-F238E27FC236}">
                <a16:creationId xmlns:a16="http://schemas.microsoft.com/office/drawing/2014/main" id="{2AF4A3B1-D3C0-5216-A8B7-F42EC19F44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2702" y="3450263"/>
            <a:ext cx="2240544" cy="357962"/>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FEEF8138-8922-07E1-BFC5-E7CB49EAF09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58993" y="4540954"/>
            <a:ext cx="1525378" cy="691186"/>
          </a:xfrm>
          <a:prstGeom prst="rect">
            <a:avLst/>
          </a:prstGeom>
        </p:spPr>
      </p:pic>
      <p:pic>
        <p:nvPicPr>
          <p:cNvPr id="12" name="Picture 2" descr="Microsoft Teams logo">
            <a:extLst>
              <a:ext uri="{FF2B5EF4-FFF2-40B4-BE49-F238E27FC236}">
                <a16:creationId xmlns:a16="http://schemas.microsoft.com/office/drawing/2014/main" id="{E3CC2864-4D6B-23DD-CDED-1FB3F6D662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61313" y="2120386"/>
            <a:ext cx="545826" cy="5458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 close up of a logo&#10;&#10;Description automatically generated">
            <a:extLst>
              <a:ext uri="{FF2B5EF4-FFF2-40B4-BE49-F238E27FC236}">
                <a16:creationId xmlns:a16="http://schemas.microsoft.com/office/drawing/2014/main" id="{21734F33-D1AE-66CF-89EC-29219ECCA3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73048" y="2135510"/>
            <a:ext cx="502210" cy="502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nipping Tool | Logopedia | Fandom">
            <a:extLst>
              <a:ext uri="{FF2B5EF4-FFF2-40B4-BE49-F238E27FC236}">
                <a16:creationId xmlns:a16="http://schemas.microsoft.com/office/drawing/2014/main" id="{35928DFA-4FA9-9678-6967-F929098F131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56230" y="2178016"/>
            <a:ext cx="545826" cy="5458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Updated Photos app for Windows 11 begins rolling out to Windows Insiders |  Windows Insider Blog">
            <a:extLst>
              <a:ext uri="{FF2B5EF4-FFF2-40B4-BE49-F238E27FC236}">
                <a16:creationId xmlns:a16="http://schemas.microsoft.com/office/drawing/2014/main" id="{72FEFF93-B875-6438-28BA-0EFEB012D66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3040" y="2154751"/>
            <a:ext cx="463726" cy="4637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Paint - Microsoft Apps">
            <a:extLst>
              <a:ext uri="{FF2B5EF4-FFF2-40B4-BE49-F238E27FC236}">
                <a16:creationId xmlns:a16="http://schemas.microsoft.com/office/drawing/2014/main" id="{B23D3B87-6026-31E8-214A-2046BAE19026}"/>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1394" t="31394" r="31394" b="31394"/>
          <a:stretch/>
        </p:blipFill>
        <p:spPr bwMode="auto">
          <a:xfrm>
            <a:off x="3710612" y="2111325"/>
            <a:ext cx="533818" cy="5338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icrosoft PowerToys - Wikipedia">
            <a:extLst>
              <a:ext uri="{FF2B5EF4-FFF2-40B4-BE49-F238E27FC236}">
                <a16:creationId xmlns:a16="http://schemas.microsoft.com/office/drawing/2014/main" id="{692C4C59-5A56-469F-D9BA-8400B6E63F6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52400" y="5696385"/>
            <a:ext cx="621149" cy="62114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959C3CAC-276A-38F8-DECF-3FE5091F9F12}"/>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15857" t="15857" r="15857" b="15857"/>
          <a:stretch/>
        </p:blipFill>
        <p:spPr>
          <a:xfrm>
            <a:off x="1143040" y="3290294"/>
            <a:ext cx="1247807" cy="701890"/>
          </a:xfrm>
          <a:prstGeom prst="rect">
            <a:avLst/>
          </a:prstGeom>
        </p:spPr>
      </p:pic>
      <p:pic>
        <p:nvPicPr>
          <p:cNvPr id="4098" name="Picture 2">
            <a:extLst>
              <a:ext uri="{FF2B5EF4-FFF2-40B4-BE49-F238E27FC236}">
                <a16:creationId xmlns:a16="http://schemas.microsoft.com/office/drawing/2014/main" id="{E9799267-C33A-7836-04B6-B18483C0928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90520" y="3376416"/>
            <a:ext cx="1770793" cy="5056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C9A0BF2-6C99-B7CD-DE33-9A80A5A1CCD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24406" y="2178016"/>
            <a:ext cx="2343188" cy="4311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26F8AC8-5742-BB3C-691E-AF4014AB53C6}"/>
              </a:ext>
            </a:extLst>
          </p:cNvPr>
          <p:cNvSpPr txBox="1"/>
          <p:nvPr/>
        </p:nvSpPr>
        <p:spPr>
          <a:xfrm>
            <a:off x="10576560" y="422028"/>
            <a:ext cx="1259840" cy="269746"/>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dirty="0">
                <a:latin typeface="Open Sans" panose="020B0606030504020204" pitchFamily="34" charset="0"/>
                <a:ea typeface="Open Sans" panose="020B0606030504020204" pitchFamily="34" charset="0"/>
                <a:cs typeface="Open Sans" panose="020B0606030504020204" pitchFamily="34" charset="0"/>
              </a:rPr>
              <a:t>Applications + Experiences</a:t>
            </a:r>
          </a:p>
        </p:txBody>
      </p:sp>
      <p:sp>
        <p:nvSpPr>
          <p:cNvPr id="23" name="TextBox 22">
            <a:extLst>
              <a:ext uri="{FF2B5EF4-FFF2-40B4-BE49-F238E27FC236}">
                <a16:creationId xmlns:a16="http://schemas.microsoft.com/office/drawing/2014/main" id="{ECBDBF4B-EAA7-FAF3-17C0-91C567B0B8B4}"/>
              </a:ext>
            </a:extLst>
          </p:cNvPr>
          <p:cNvSpPr txBox="1"/>
          <p:nvPr/>
        </p:nvSpPr>
        <p:spPr>
          <a:xfrm>
            <a:off x="10576560" y="711666"/>
            <a:ext cx="1259840" cy="103413"/>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400">
                <a:solidFill>
                  <a:srgbClr val="FFFFFF"/>
                </a:solidFill>
                <a:latin typeface="Segoe UI"/>
              </a:defRPr>
            </a:lvl1pPr>
          </a:lstStyle>
          <a:p>
            <a:r>
              <a:rPr lang="en-US" dirty="0">
                <a:latin typeface="Open Sans" panose="020B0606030504020204" pitchFamily="34" charset="0"/>
                <a:ea typeface="Open Sans" panose="020B0606030504020204" pitchFamily="34" charset="0"/>
                <a:cs typeface="Open Sans" panose="020B0606030504020204" pitchFamily="34" charset="0"/>
              </a:rPr>
              <a:t>Windows Copilot Library + On-device models</a:t>
            </a:r>
          </a:p>
        </p:txBody>
      </p:sp>
      <p:sp>
        <p:nvSpPr>
          <p:cNvPr id="24" name="TextBox 23">
            <a:extLst>
              <a:ext uri="{FF2B5EF4-FFF2-40B4-BE49-F238E27FC236}">
                <a16:creationId xmlns:a16="http://schemas.microsoft.com/office/drawing/2014/main" id="{9AFF482B-29B1-F5AB-D6BE-673C7DB6F666}"/>
              </a:ext>
            </a:extLst>
          </p:cNvPr>
          <p:cNvSpPr txBox="1"/>
          <p:nvPr/>
        </p:nvSpPr>
        <p:spPr>
          <a:xfrm>
            <a:off x="10576560" y="834971"/>
            <a:ext cx="1259840" cy="103413"/>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400" dirty="0">
                <a:latin typeface="Open Sans" panose="020B0606030504020204" pitchFamily="34" charset="0"/>
                <a:ea typeface="Open Sans" panose="020B0606030504020204" pitchFamily="34" charset="0"/>
                <a:cs typeface="Open Sans" panose="020B0606030504020204" pitchFamily="34" charset="0"/>
              </a:rPr>
              <a:t>AI frameworks + toolchain</a:t>
            </a:r>
          </a:p>
        </p:txBody>
      </p:sp>
      <p:sp>
        <p:nvSpPr>
          <p:cNvPr id="25" name="Title 1">
            <a:extLst>
              <a:ext uri="{FF2B5EF4-FFF2-40B4-BE49-F238E27FC236}">
                <a16:creationId xmlns:a16="http://schemas.microsoft.com/office/drawing/2014/main" id="{08438993-1650-1897-76B9-3B65515C2D48}"/>
              </a:ext>
            </a:extLst>
          </p:cNvPr>
          <p:cNvSpPr txBox="1">
            <a:spLocks/>
          </p:cNvSpPr>
          <p:nvPr/>
        </p:nvSpPr>
        <p:spPr>
          <a:xfrm>
            <a:off x="585764" y="422028"/>
            <a:ext cx="11018520" cy="615553"/>
          </a:xfrm>
          <a:prstGeom prst="rect">
            <a:avLst/>
          </a:prstGeom>
        </p:spPr>
        <p:txBody>
          <a:bodyPr/>
          <a:lst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sz="3200" dirty="0">
                <a:latin typeface="Open Sans ExtraBold" panose="020B0906030804020204" pitchFamily="34" charset="0"/>
                <a:ea typeface="Open Sans ExtraBold" panose="020B0906030804020204" pitchFamily="34" charset="0"/>
                <a:cs typeface="Open Sans ExtraBold" panose="020B0906030804020204" pitchFamily="34" charset="0"/>
              </a:rPr>
              <a:t>Applications and Experiences built using the Windows Copilot Runtime</a:t>
            </a:r>
          </a:p>
        </p:txBody>
      </p:sp>
    </p:spTree>
    <p:extLst>
      <p:ext uri="{BB962C8B-B14F-4D97-AF65-F5344CB8AC3E}">
        <p14:creationId xmlns:p14="http://schemas.microsoft.com/office/powerpoint/2010/main" val="18003170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2B4EC-4C74-0D7D-1E75-7DA3628C4328}"/>
              </a:ext>
            </a:extLst>
          </p:cNvPr>
          <p:cNvSpPr>
            <a:spLocks noGrp="1"/>
          </p:cNvSpPr>
          <p:nvPr>
            <p:ph type="title"/>
          </p:nvPr>
        </p:nvSpPr>
        <p:spPr/>
        <p:txBody>
          <a:bodyPr/>
          <a:lstStyle/>
          <a:p>
            <a:pPr algn="l"/>
            <a:r>
              <a:rPr lang="en-US" dirty="0"/>
              <a:t>Windows Copilot Library</a:t>
            </a:r>
          </a:p>
        </p:txBody>
      </p:sp>
      <p:sp>
        <p:nvSpPr>
          <p:cNvPr id="4" name="Text Placeholder 3">
            <a:extLst>
              <a:ext uri="{FF2B5EF4-FFF2-40B4-BE49-F238E27FC236}">
                <a16:creationId xmlns:a16="http://schemas.microsoft.com/office/drawing/2014/main" id="{2915580D-1FFE-F277-D364-E79F86496930}"/>
              </a:ext>
            </a:extLst>
          </p:cNvPr>
          <p:cNvSpPr>
            <a:spLocks noGrp="1"/>
          </p:cNvSpPr>
          <p:nvPr>
            <p:ph type="body" sz="quarter" idx="10"/>
          </p:nvPr>
        </p:nvSpPr>
        <p:spPr>
          <a:xfrm>
            <a:off x="585764" y="1037581"/>
            <a:ext cx="7297503" cy="184666"/>
          </a:xfrm>
        </p:spPr>
        <p:txBody>
          <a:bodyPr/>
          <a:lstStyle/>
          <a:p>
            <a:pPr algn="l"/>
            <a:r>
              <a:rPr lang="en-US" dirty="0"/>
              <a:t>APIs backed by on device ML models</a:t>
            </a:r>
          </a:p>
        </p:txBody>
      </p:sp>
      <p:sp>
        <p:nvSpPr>
          <p:cNvPr id="6" name="TextBox 5">
            <a:extLst>
              <a:ext uri="{FF2B5EF4-FFF2-40B4-BE49-F238E27FC236}">
                <a16:creationId xmlns:a16="http://schemas.microsoft.com/office/drawing/2014/main" id="{3AF6186B-0089-983B-A64A-A7F0A6053084}"/>
              </a:ext>
            </a:extLst>
          </p:cNvPr>
          <p:cNvSpPr txBox="1"/>
          <p:nvPr/>
        </p:nvSpPr>
        <p:spPr>
          <a:xfrm>
            <a:off x="501096" y="1674674"/>
            <a:ext cx="6434985" cy="1477328"/>
          </a:xfrm>
          <a:prstGeom prst="rect">
            <a:avLst/>
          </a:prstGeom>
          <a:noFill/>
        </p:spPr>
        <p:txBody>
          <a:bodyPr wrap="square">
            <a:spAutoFit/>
          </a:bodyPr>
          <a:lstStyle/>
          <a:p>
            <a:pPr marL="0" indent="0">
              <a:spcBef>
                <a:spcPts val="0"/>
              </a:spcBef>
              <a:buNone/>
            </a:pPr>
            <a:r>
              <a:rPr lang="en-US" sz="1800" b="1" dirty="0">
                <a:latin typeface="Open Sans" panose="020B0606030504020204" pitchFamily="34" charset="0"/>
                <a:ea typeface="Open Sans" panose="020B0606030504020204" pitchFamily="34" charset="0"/>
                <a:cs typeface="Open Sans" panose="020B0606030504020204" pitchFamily="34" charset="0"/>
              </a:rPr>
              <a:t>Phi Silica </a:t>
            </a:r>
            <a:r>
              <a:rPr lang="en-US" sz="1800" dirty="0">
                <a:latin typeface="Open Sans" panose="020B0606030504020204" pitchFamily="34" charset="0"/>
                <a:ea typeface="Open Sans" panose="020B0606030504020204" pitchFamily="34" charset="0"/>
                <a:cs typeface="Open Sans" panose="020B0606030504020204" pitchFamily="34" charset="0"/>
              </a:rPr>
              <a:t>and </a:t>
            </a:r>
            <a:r>
              <a:rPr lang="en-US" sz="1800" b="1" dirty="0">
                <a:latin typeface="Open Sans" panose="020B0606030504020204" pitchFamily="34" charset="0"/>
                <a:ea typeface="Open Sans" panose="020B0606030504020204" pitchFamily="34" charset="0"/>
                <a:cs typeface="Open Sans" panose="020B0606030504020204" pitchFamily="34" charset="0"/>
              </a:rPr>
              <a:t>Text Recognition</a:t>
            </a:r>
            <a:r>
              <a:rPr lang="en-US" sz="1800" dirty="0">
                <a:latin typeface="Open Sans" panose="020B0606030504020204" pitchFamily="34" charset="0"/>
                <a:ea typeface="Open Sans" panose="020B0606030504020204" pitchFamily="34" charset="0"/>
                <a:cs typeface="Open Sans" panose="020B0606030504020204" pitchFamily="34" charset="0"/>
              </a:rPr>
              <a:t> will be available in an upcoming </a:t>
            </a:r>
            <a:r>
              <a:rPr lang="en-US" sz="1800" dirty="0" err="1">
                <a:latin typeface="Open Sans" panose="020B0606030504020204" pitchFamily="34" charset="0"/>
                <a:ea typeface="Open Sans" panose="020B0606030504020204" pitchFamily="34" charset="0"/>
                <a:cs typeface="Open Sans" panose="020B0606030504020204" pitchFamily="34" charset="0"/>
              </a:rPr>
              <a:t>WinAppSDK</a:t>
            </a:r>
            <a:r>
              <a:rPr lang="en-US" sz="1800" dirty="0">
                <a:latin typeface="Open Sans" panose="020B0606030504020204" pitchFamily="34" charset="0"/>
                <a:ea typeface="Open Sans" panose="020B0606030504020204" pitchFamily="34" charset="0"/>
                <a:cs typeface="Open Sans" panose="020B0606030504020204" pitchFamily="34" charset="0"/>
              </a:rPr>
              <a:t> experimental release</a:t>
            </a:r>
          </a:p>
          <a:p>
            <a:pPr marL="0" indent="0">
              <a:spcBef>
                <a:spcPts val="0"/>
              </a:spcBef>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800" b="1" dirty="0">
                <a:latin typeface="Open Sans" panose="020B0606030504020204" pitchFamily="34" charset="0"/>
                <a:ea typeface="Open Sans" panose="020B0606030504020204" pitchFamily="34" charset="0"/>
                <a:cs typeface="Open Sans" panose="020B0606030504020204" pitchFamily="34" charset="0"/>
              </a:rPr>
              <a:t>Vector Embeddings</a:t>
            </a:r>
            <a:r>
              <a:rPr lang="en-US" sz="1800" dirty="0">
                <a:latin typeface="Open Sans" panose="020B0606030504020204" pitchFamily="34" charset="0"/>
                <a:ea typeface="Open Sans" panose="020B0606030504020204" pitchFamily="34" charset="0"/>
                <a:cs typeface="Open Sans" panose="020B0606030504020204" pitchFamily="34" charset="0"/>
              </a:rPr>
              <a:t>, </a:t>
            </a:r>
            <a:r>
              <a:rPr lang="en-US" sz="1800" b="1" dirty="0">
                <a:latin typeface="Open Sans" panose="020B0606030504020204" pitchFamily="34" charset="0"/>
                <a:ea typeface="Open Sans" panose="020B0606030504020204" pitchFamily="34" charset="0"/>
                <a:cs typeface="Open Sans" panose="020B0606030504020204" pitchFamily="34" charset="0"/>
              </a:rPr>
              <a:t>RAG</a:t>
            </a:r>
            <a:r>
              <a:rPr lang="en-US" sz="1800" dirty="0">
                <a:latin typeface="Open Sans" panose="020B0606030504020204" pitchFamily="34" charset="0"/>
                <a:ea typeface="Open Sans" panose="020B0606030504020204" pitchFamily="34" charset="0"/>
                <a:cs typeface="Open Sans" panose="020B0606030504020204" pitchFamily="34" charset="0"/>
              </a:rPr>
              <a:t>, </a:t>
            </a:r>
            <a:r>
              <a:rPr lang="en-US" sz="1800" b="1" dirty="0">
                <a:latin typeface="Open Sans" panose="020B0606030504020204" pitchFamily="34" charset="0"/>
                <a:ea typeface="Open Sans" panose="020B0606030504020204" pitchFamily="34" charset="0"/>
                <a:cs typeface="Open Sans" panose="020B0606030504020204" pitchFamily="34" charset="0"/>
              </a:rPr>
              <a:t>Text Summarization </a:t>
            </a:r>
            <a:r>
              <a:rPr lang="en-US" sz="1800" dirty="0">
                <a:latin typeface="Open Sans" panose="020B0606030504020204" pitchFamily="34" charset="0"/>
                <a:ea typeface="Open Sans" panose="020B0606030504020204" pitchFamily="34" charset="0"/>
                <a:cs typeface="Open Sans" panose="020B0606030504020204" pitchFamily="34" charset="0"/>
              </a:rPr>
              <a:t>and more will follow</a:t>
            </a:r>
          </a:p>
        </p:txBody>
      </p:sp>
      <p:pic>
        <p:nvPicPr>
          <p:cNvPr id="3074" name="Picture 2">
            <a:extLst>
              <a:ext uri="{FF2B5EF4-FFF2-40B4-BE49-F238E27FC236}">
                <a16:creationId xmlns:a16="http://schemas.microsoft.com/office/drawing/2014/main" id="{F48A40E9-F8D4-BA7F-CA4E-EB3CEC647D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18" b="9123"/>
          <a:stretch/>
        </p:blipFill>
        <p:spPr bwMode="auto">
          <a:xfrm>
            <a:off x="585764" y="3928533"/>
            <a:ext cx="9779000" cy="25074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58322A4-EB0D-DFE3-E289-E0244D1B80E1}"/>
              </a:ext>
            </a:extLst>
          </p:cNvPr>
          <p:cNvSpPr txBox="1"/>
          <p:nvPr/>
        </p:nvSpPr>
        <p:spPr>
          <a:xfrm>
            <a:off x="10364764" y="422028"/>
            <a:ext cx="1471636" cy="123278"/>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400" dirty="0"/>
              <a:t>Applications + Experiences</a:t>
            </a:r>
          </a:p>
        </p:txBody>
      </p:sp>
      <p:sp>
        <p:nvSpPr>
          <p:cNvPr id="10" name="TextBox 9">
            <a:extLst>
              <a:ext uri="{FF2B5EF4-FFF2-40B4-BE49-F238E27FC236}">
                <a16:creationId xmlns:a16="http://schemas.microsoft.com/office/drawing/2014/main" id="{44835788-AFA0-6CC9-4C1A-120495997A6E}"/>
              </a:ext>
            </a:extLst>
          </p:cNvPr>
          <p:cNvSpPr txBox="1"/>
          <p:nvPr/>
        </p:nvSpPr>
        <p:spPr>
          <a:xfrm>
            <a:off x="10364764" y="569020"/>
            <a:ext cx="1471636" cy="321568"/>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800" dirty="0"/>
              <a:t>Windows Copilot </a:t>
            </a:r>
            <a:r>
              <a:rPr lang="en-US" sz="800" dirty="0">
                <a:latin typeface="Open Sans" panose="020B0606030504020204" pitchFamily="34" charset="0"/>
                <a:ea typeface="Open Sans" panose="020B0606030504020204" pitchFamily="34" charset="0"/>
                <a:cs typeface="Open Sans" panose="020B0606030504020204" pitchFamily="34" charset="0"/>
              </a:rPr>
              <a:t>Library</a:t>
            </a:r>
            <a:r>
              <a:rPr lang="en-US" sz="800" dirty="0"/>
              <a:t> + On-device models</a:t>
            </a:r>
          </a:p>
        </p:txBody>
      </p:sp>
      <p:sp>
        <p:nvSpPr>
          <p:cNvPr id="11" name="TextBox 10">
            <a:extLst>
              <a:ext uri="{FF2B5EF4-FFF2-40B4-BE49-F238E27FC236}">
                <a16:creationId xmlns:a16="http://schemas.microsoft.com/office/drawing/2014/main" id="{5BC565FD-D37C-FD3F-86E0-F722D619088A}"/>
              </a:ext>
            </a:extLst>
          </p:cNvPr>
          <p:cNvSpPr txBox="1"/>
          <p:nvPr/>
        </p:nvSpPr>
        <p:spPr>
          <a:xfrm>
            <a:off x="10364764" y="914301"/>
            <a:ext cx="1471636" cy="123279"/>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defTabSz="914400">
              <a:defRPr sz="700">
                <a:solidFill>
                  <a:srgbClr val="FFFFFF"/>
                </a:solidFill>
                <a:latin typeface="Segoe UI"/>
              </a:defRPr>
            </a:lvl1pPr>
          </a:lstStyle>
          <a:p>
            <a:pPr algn="ctr"/>
            <a:r>
              <a:rPr lang="en-US" sz="400" dirty="0"/>
              <a:t>AI frameworks + toolchain</a:t>
            </a:r>
          </a:p>
        </p:txBody>
      </p:sp>
    </p:spTree>
    <p:extLst>
      <p:ext uri="{BB962C8B-B14F-4D97-AF65-F5344CB8AC3E}">
        <p14:creationId xmlns:p14="http://schemas.microsoft.com/office/powerpoint/2010/main" val="2933115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74BCD-2C90-79B5-7E0E-384423B62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93B2B-54F2-D30C-FE64-339E69B24888}"/>
              </a:ext>
            </a:extLst>
          </p:cNvPr>
          <p:cNvSpPr>
            <a:spLocks noGrp="1"/>
          </p:cNvSpPr>
          <p:nvPr>
            <p:ph type="title"/>
          </p:nvPr>
        </p:nvSpPr>
        <p:spPr/>
        <p:txBody>
          <a:bodyPr/>
          <a:lstStyle/>
          <a:p>
            <a:pPr algn="l"/>
            <a:r>
              <a:rPr lang="en-US" dirty="0" err="1">
                <a:latin typeface="Open Sans ExtraBold" panose="020B0906030804020204" pitchFamily="34" charset="0"/>
                <a:ea typeface="Open Sans ExtraBold" panose="020B0906030804020204" pitchFamily="34" charset="0"/>
                <a:cs typeface="Open Sans ExtraBold" panose="020B0906030804020204" pitchFamily="34" charset="0"/>
              </a:rPr>
              <a:t>DirectML</a:t>
            </a:r>
            <a:endParaRPr lang="en-US"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 name="Text Placeholder 3">
            <a:extLst>
              <a:ext uri="{FF2B5EF4-FFF2-40B4-BE49-F238E27FC236}">
                <a16:creationId xmlns:a16="http://schemas.microsoft.com/office/drawing/2014/main" id="{AA2AE10B-6A43-6CE1-D40A-BF98DA222A33}"/>
              </a:ext>
            </a:extLst>
          </p:cNvPr>
          <p:cNvSpPr>
            <a:spLocks noGrp="1"/>
          </p:cNvSpPr>
          <p:nvPr>
            <p:ph type="body" sz="quarter" idx="10"/>
          </p:nvPr>
        </p:nvSpPr>
        <p:spPr>
          <a:xfrm>
            <a:off x="585764" y="1037581"/>
            <a:ext cx="7297503" cy="184666"/>
          </a:xfrm>
        </p:spPr>
        <p:txBody>
          <a:bodyPr/>
          <a:lstStyle/>
          <a:p>
            <a:pPr algn="l"/>
            <a:r>
              <a:rPr lang="en-US" dirty="0">
                <a:solidFill>
                  <a:srgbClr val="474747"/>
                </a:solidFill>
              </a:rPr>
              <a:t>H</a:t>
            </a:r>
            <a:r>
              <a:rPr lang="en-US" b="0" i="0" dirty="0">
                <a:solidFill>
                  <a:srgbClr val="474747"/>
                </a:solidFill>
                <a:effectLst/>
              </a:rPr>
              <a:t>igh-performance, hardware-accelerated DirectX 12 library for machine learning on Windows</a:t>
            </a:r>
            <a:endParaRPr lang="en-US" dirty="0"/>
          </a:p>
        </p:txBody>
      </p:sp>
      <p:sp>
        <p:nvSpPr>
          <p:cNvPr id="6" name="TextBox 5">
            <a:extLst>
              <a:ext uri="{FF2B5EF4-FFF2-40B4-BE49-F238E27FC236}">
                <a16:creationId xmlns:a16="http://schemas.microsoft.com/office/drawing/2014/main" id="{D573533A-258D-CD9B-641D-BE1302929C86}"/>
              </a:ext>
            </a:extLst>
          </p:cNvPr>
          <p:cNvSpPr txBox="1"/>
          <p:nvPr/>
        </p:nvSpPr>
        <p:spPr>
          <a:xfrm>
            <a:off x="501096" y="1674674"/>
            <a:ext cx="4672037" cy="4801314"/>
          </a:xfrm>
          <a:prstGeom prst="rect">
            <a:avLst/>
          </a:prstGeom>
          <a:noFill/>
        </p:spPr>
        <p:txBody>
          <a:bodyPr wrap="square">
            <a:spAutoFit/>
          </a:bodyPr>
          <a:lstStyle/>
          <a:p>
            <a:pPr marL="0" indent="0">
              <a:spcBef>
                <a:spcPts val="0"/>
              </a:spcBef>
              <a:buNone/>
            </a:pPr>
            <a:r>
              <a:rPr lang="en-US" sz="1800" dirty="0">
                <a:latin typeface="Open Sans" panose="020B0606030504020204" pitchFamily="34" charset="0"/>
                <a:ea typeface="Open Sans" panose="020B0606030504020204" pitchFamily="34" charset="0"/>
                <a:cs typeface="Open Sans" panose="020B0606030504020204" pitchFamily="34" charset="0"/>
              </a:rPr>
              <a:t>A single, hardware-abstraction API for optimization and deployment, that scales across hardware</a:t>
            </a:r>
            <a:endParaRPr lang="en-US" sz="1800" b="1"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800" dirty="0">
                <a:latin typeface="Open Sans" panose="020B0606030504020204" pitchFamily="34" charset="0"/>
                <a:ea typeface="Open Sans" panose="020B0606030504020204" pitchFamily="34" charset="0"/>
                <a:cs typeface="Open Sans" panose="020B0606030504020204" pitchFamily="34" charset="0"/>
              </a:rPr>
              <a:t>Full GPU support and expanding to include NPUs for full breadth of hardware support with AMD, Intel, Nvidia, and Qualcomm</a:t>
            </a:r>
          </a:p>
          <a:p>
            <a:pPr marL="0" indent="0">
              <a:spcBef>
                <a:spcPts val="0"/>
              </a:spcBef>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1800" dirty="0">
                <a:latin typeface="Open Sans" panose="020B0606030504020204" pitchFamily="34" charset="0"/>
                <a:ea typeface="Open Sans" panose="020B0606030504020204" pitchFamily="34" charset="0"/>
                <a:cs typeface="Open Sans" panose="020B0606030504020204" pitchFamily="34" charset="0"/>
              </a:rPr>
              <a:t>Support for 4-bit Activation-Aware Quantization (AWQ) for minimal impact on accuracy to enable more models across Windows hardware </a:t>
            </a:r>
          </a:p>
          <a:p>
            <a:pPr marL="0" indent="0">
              <a:spcBef>
                <a:spcPts val="0"/>
              </a:spcBef>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Available as NuGet package or as part of Windows 10 SDK or newer</a:t>
            </a:r>
          </a:p>
          <a:p>
            <a:pPr marL="0" indent="0">
              <a:spcBef>
                <a:spcPts val="0"/>
              </a:spcBef>
              <a:buNone/>
            </a:pP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5" name="Straight Connector 4">
            <a:extLst>
              <a:ext uri="{FF2B5EF4-FFF2-40B4-BE49-F238E27FC236}">
                <a16:creationId xmlns:a16="http://schemas.microsoft.com/office/drawing/2014/main" id="{2225BB6F-5393-4FAF-9D8E-6BA633FD294E}"/>
              </a:ext>
            </a:extLst>
          </p:cNvPr>
          <p:cNvCxnSpPr>
            <a:cxnSpLocks/>
          </p:cNvCxnSpPr>
          <p:nvPr/>
        </p:nvCxnSpPr>
        <p:spPr>
          <a:xfrm>
            <a:off x="6028740" y="4124090"/>
            <a:ext cx="5572054" cy="0"/>
          </a:xfrm>
          <a:prstGeom prst="line">
            <a:avLst/>
          </a:prstGeom>
          <a:ln w="12700" cap="rnd">
            <a:solidFill>
              <a:schemeClr val="bg1">
                <a:lumMod val="65000"/>
              </a:schemeClr>
            </a:solidFill>
            <a:prstDash val="lgDash"/>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5F5960-C907-77F8-D948-5940960C586F}"/>
              </a:ext>
            </a:extLst>
          </p:cNvPr>
          <p:cNvSpPr txBox="1"/>
          <p:nvPr/>
        </p:nvSpPr>
        <p:spPr>
          <a:xfrm>
            <a:off x="5985683" y="1674674"/>
            <a:ext cx="4294859" cy="2083415"/>
          </a:xfrm>
          <a:prstGeom prst="roundRect">
            <a:avLst>
              <a:gd name="adj" fmla="val 7485"/>
            </a:avLst>
          </a:prstGeom>
          <a:ln w="19050" cap="rnd">
            <a:solidFill>
              <a:schemeClr val="accent1"/>
            </a:soli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600"/>
              </a:spcBef>
              <a:defRPr/>
            </a:pPr>
            <a:r>
              <a:rPr lang="en-US" sz="1200" err="1">
                <a:solidFill>
                  <a:schemeClr val="tx1"/>
                </a:solidFill>
                <a:latin typeface="Open Sans" panose="020B0606030504020204" pitchFamily="34" charset="0"/>
                <a:ea typeface="Open Sans" panose="020B0606030504020204" pitchFamily="34" charset="0"/>
                <a:cs typeface="Open Sans" panose="020B0606030504020204" pitchFamily="34" charset="0"/>
              </a:rPr>
              <a:t>DirectML</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Arrow: Bent-Up 7">
            <a:extLst>
              <a:ext uri="{FF2B5EF4-FFF2-40B4-BE49-F238E27FC236}">
                <a16:creationId xmlns:a16="http://schemas.microsoft.com/office/drawing/2014/main" id="{1B478CCE-2C30-5EED-4B38-D352109A5C79}"/>
              </a:ext>
            </a:extLst>
          </p:cNvPr>
          <p:cNvSpPr/>
          <p:nvPr/>
        </p:nvSpPr>
        <p:spPr bwMode="auto">
          <a:xfrm rot="16200000">
            <a:off x="9640403" y="2942850"/>
            <a:ext cx="1805063" cy="848398"/>
          </a:xfrm>
          <a:prstGeom prst="bentUpArrow">
            <a:avLst>
              <a:gd name="adj1" fmla="val 21482"/>
              <a:gd name="adj2" fmla="val 23594"/>
              <a:gd name="adj3" fmla="val 25604"/>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uk-UA"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Arrow: Down 8">
            <a:extLst>
              <a:ext uri="{FF2B5EF4-FFF2-40B4-BE49-F238E27FC236}">
                <a16:creationId xmlns:a16="http://schemas.microsoft.com/office/drawing/2014/main" id="{D1716AFB-A925-EF97-4E09-101800D36583}"/>
              </a:ext>
            </a:extLst>
          </p:cNvPr>
          <p:cNvSpPr/>
          <p:nvPr/>
        </p:nvSpPr>
        <p:spPr bwMode="auto">
          <a:xfrm>
            <a:off x="7942807" y="2877761"/>
            <a:ext cx="386050" cy="325420"/>
          </a:xfrm>
          <a:prstGeom prst="downArrow">
            <a:avLst>
              <a:gd name="adj1" fmla="val 44517"/>
              <a:gd name="adj2" fmla="val 66463"/>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uk-UA"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Arrow: Down 9">
            <a:extLst>
              <a:ext uri="{FF2B5EF4-FFF2-40B4-BE49-F238E27FC236}">
                <a16:creationId xmlns:a16="http://schemas.microsoft.com/office/drawing/2014/main" id="{E2E2693B-6748-09EB-CA23-F07CC805FD95}"/>
              </a:ext>
            </a:extLst>
          </p:cNvPr>
          <p:cNvSpPr/>
          <p:nvPr/>
        </p:nvSpPr>
        <p:spPr bwMode="auto">
          <a:xfrm>
            <a:off x="7942807" y="3591725"/>
            <a:ext cx="386050" cy="678587"/>
          </a:xfrm>
          <a:prstGeom prst="downArrow">
            <a:avLst>
              <a:gd name="adj1" fmla="val 44517"/>
              <a:gd name="adj2" fmla="val 53597"/>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uk-UA" sz="2000" err="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1" name="Straight Connector 10">
            <a:extLst>
              <a:ext uri="{FF2B5EF4-FFF2-40B4-BE49-F238E27FC236}">
                <a16:creationId xmlns:a16="http://schemas.microsoft.com/office/drawing/2014/main" id="{D1622A16-EB37-6B36-2C3A-4D3C7F021CFC}"/>
              </a:ext>
            </a:extLst>
          </p:cNvPr>
          <p:cNvCxnSpPr>
            <a:cxnSpLocks/>
            <a:stCxn id="28" idx="1"/>
            <a:endCxn id="28" idx="3"/>
          </p:cNvCxnSpPr>
          <p:nvPr/>
        </p:nvCxnSpPr>
        <p:spPr>
          <a:xfrm>
            <a:off x="6136752" y="2443279"/>
            <a:ext cx="3981984" cy="0"/>
          </a:xfrm>
          <a:prstGeom prst="line">
            <a:avLst/>
          </a:prstGeom>
          <a:ln w="12700">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DEBCF3C-4966-1BA0-5F76-57579EB4363D}"/>
              </a:ext>
            </a:extLst>
          </p:cNvPr>
          <p:cNvSpPr txBox="1"/>
          <p:nvPr/>
        </p:nvSpPr>
        <p:spPr>
          <a:xfrm>
            <a:off x="6136752" y="2000784"/>
            <a:ext cx="3981984" cy="884989"/>
          </a:xfrm>
          <a:prstGeom prst="roundRect">
            <a:avLst>
              <a:gd name="adj" fmla="val 19079"/>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 rIns="0" bIns="45720" numCol="1" spcCol="0" rtlCol="0" fromWordArt="0" anchor="ctr" anchorCtr="0" forceAA="0" compatLnSpc="1">
            <a:prstTxWarp prst="textNoShape">
              <a:avLst/>
            </a:prstTxWarp>
            <a:no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a:latin typeface="Open Sans" panose="020B0606030504020204" pitchFamily="34" charset="0"/>
                <a:ea typeface="Open Sans" panose="020B0606030504020204" pitchFamily="34" charset="0"/>
                <a:cs typeface="Open Sans" panose="020B0606030504020204" pitchFamily="34" charset="0"/>
              </a:rPr>
              <a:t>DirectML graph</a:t>
            </a:r>
          </a:p>
          <a:p>
            <a:endParaRPr lang="en-US" sz="1200">
              <a:latin typeface="Open Sans" panose="020B0606030504020204" pitchFamily="34" charset="0"/>
              <a:ea typeface="Open Sans" panose="020B0606030504020204" pitchFamily="34" charset="0"/>
              <a:cs typeface="Open Sans" panose="020B0606030504020204" pitchFamily="34" charset="0"/>
            </a:endParaRPr>
          </a:p>
          <a:p>
            <a:r>
              <a:rPr lang="en-US" sz="1200">
                <a:latin typeface="Open Sans" panose="020B0606030504020204" pitchFamily="34" charset="0"/>
                <a:ea typeface="Open Sans" panose="020B0606030504020204" pitchFamily="34" charset="0"/>
                <a:cs typeface="Open Sans" panose="020B0606030504020204" pitchFamily="34" charset="0"/>
              </a:rPr>
              <a:t>Graph compiler</a:t>
            </a:r>
          </a:p>
        </p:txBody>
      </p:sp>
      <p:sp>
        <p:nvSpPr>
          <p:cNvPr id="29" name="TextBox 28">
            <a:extLst>
              <a:ext uri="{FF2B5EF4-FFF2-40B4-BE49-F238E27FC236}">
                <a16:creationId xmlns:a16="http://schemas.microsoft.com/office/drawing/2014/main" id="{271CE541-E593-B961-40E6-75EACCEA8118}"/>
              </a:ext>
            </a:extLst>
          </p:cNvPr>
          <p:cNvSpPr txBox="1"/>
          <p:nvPr/>
        </p:nvSpPr>
        <p:spPr>
          <a:xfrm>
            <a:off x="6136750" y="3206996"/>
            <a:ext cx="3981985" cy="380175"/>
          </a:xfrm>
          <a:prstGeom prst="roundRect">
            <a:avLst>
              <a:gd name="adj" fmla="val 38957"/>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 rIns="0" bIns="4572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latin typeface="Open Sans" panose="020B0606030504020204" pitchFamily="34" charset="0"/>
                <a:ea typeface="Open Sans" panose="020B0606030504020204" pitchFamily="34" charset="0"/>
                <a:cs typeface="Open Sans" panose="020B0606030504020204" pitchFamily="34" charset="0"/>
              </a:rPr>
              <a:t>Compiled graph</a:t>
            </a:r>
          </a:p>
        </p:txBody>
      </p:sp>
      <p:sp>
        <p:nvSpPr>
          <p:cNvPr id="13" name="TextBox 12">
            <a:extLst>
              <a:ext uri="{FF2B5EF4-FFF2-40B4-BE49-F238E27FC236}">
                <a16:creationId xmlns:a16="http://schemas.microsoft.com/office/drawing/2014/main" id="{458874E7-7D71-DB88-D6D0-770B9D7D015E}"/>
              </a:ext>
            </a:extLst>
          </p:cNvPr>
          <p:cNvSpPr txBox="1"/>
          <p:nvPr/>
        </p:nvSpPr>
        <p:spPr>
          <a:xfrm>
            <a:off x="6027343" y="3886113"/>
            <a:ext cx="1964805" cy="169277"/>
          </a:xfrm>
          <a:prstGeom prst="rect">
            <a:avLst/>
          </a:prstGeom>
          <a:noFill/>
        </p:spPr>
        <p:txBody>
          <a:bodyPr wrap="square" lIns="0" tIns="0" rIns="0" bIns="0" rtlCol="0">
            <a:spAutoFit/>
          </a:bodyPr>
          <a:lstStyle/>
          <a:p>
            <a:pPr algn="l"/>
            <a:r>
              <a:rPr lang="en-US" sz="1100">
                <a:latin typeface="Open Sans" panose="020B0606030504020204" pitchFamily="34" charset="0"/>
                <a:ea typeface="Open Sans" panose="020B0606030504020204" pitchFamily="34" charset="0"/>
                <a:cs typeface="Open Sans" panose="020B0606030504020204" pitchFamily="34" charset="0"/>
              </a:rPr>
              <a:t>DDI (device driver interface)</a:t>
            </a:r>
          </a:p>
        </p:txBody>
      </p:sp>
      <p:sp>
        <p:nvSpPr>
          <p:cNvPr id="22" name="TextBox 21">
            <a:extLst>
              <a:ext uri="{FF2B5EF4-FFF2-40B4-BE49-F238E27FC236}">
                <a16:creationId xmlns:a16="http://schemas.microsoft.com/office/drawing/2014/main" id="{57C22082-CE24-7E75-51F5-34B2803D2D5F}"/>
              </a:ext>
            </a:extLst>
          </p:cNvPr>
          <p:cNvSpPr txBox="1"/>
          <p:nvPr/>
        </p:nvSpPr>
        <p:spPr>
          <a:xfrm>
            <a:off x="5985683" y="4811508"/>
            <a:ext cx="1798761" cy="383467"/>
          </a:xfrm>
          <a:prstGeom prst="roundRect">
            <a:avLst>
              <a:gd name="adj" fmla="val 32819"/>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2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DXIL</a:t>
            </a:r>
          </a:p>
        </p:txBody>
      </p:sp>
      <p:sp>
        <p:nvSpPr>
          <p:cNvPr id="23" name="TextBox 22">
            <a:extLst>
              <a:ext uri="{FF2B5EF4-FFF2-40B4-BE49-F238E27FC236}">
                <a16:creationId xmlns:a16="http://schemas.microsoft.com/office/drawing/2014/main" id="{6D49EFDA-4415-6DD8-FFFC-93EEEE224A44}"/>
              </a:ext>
            </a:extLst>
          </p:cNvPr>
          <p:cNvSpPr txBox="1"/>
          <p:nvPr/>
        </p:nvSpPr>
        <p:spPr>
          <a:xfrm>
            <a:off x="5985683" y="5356347"/>
            <a:ext cx="2746215" cy="717315"/>
          </a:xfrm>
          <a:prstGeom prst="roundRect">
            <a:avLst>
              <a:gd name="adj" fmla="val 20873"/>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2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NPU</a:t>
            </a:r>
          </a:p>
        </p:txBody>
      </p:sp>
      <p:sp>
        <p:nvSpPr>
          <p:cNvPr id="24" name="TextBox 23">
            <a:extLst>
              <a:ext uri="{FF2B5EF4-FFF2-40B4-BE49-F238E27FC236}">
                <a16:creationId xmlns:a16="http://schemas.microsoft.com/office/drawing/2014/main" id="{01CAB654-A81D-5664-36D8-8C8B6AC9C610}"/>
              </a:ext>
            </a:extLst>
          </p:cNvPr>
          <p:cNvSpPr txBox="1"/>
          <p:nvPr/>
        </p:nvSpPr>
        <p:spPr>
          <a:xfrm>
            <a:off x="8890358" y="5358514"/>
            <a:ext cx="2713926" cy="715148"/>
          </a:xfrm>
          <a:prstGeom prst="roundRect">
            <a:avLst>
              <a:gd name="adj" fmla="val 20270"/>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2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GPU</a:t>
            </a:r>
          </a:p>
        </p:txBody>
      </p:sp>
      <p:sp>
        <p:nvSpPr>
          <p:cNvPr id="25" name="TextBox 24">
            <a:extLst>
              <a:ext uri="{FF2B5EF4-FFF2-40B4-BE49-F238E27FC236}">
                <a16:creationId xmlns:a16="http://schemas.microsoft.com/office/drawing/2014/main" id="{EC56C673-DCAF-E019-819D-29A70C796ABA}"/>
              </a:ext>
            </a:extLst>
          </p:cNvPr>
          <p:cNvSpPr txBox="1"/>
          <p:nvPr/>
        </p:nvSpPr>
        <p:spPr>
          <a:xfrm>
            <a:off x="7931234" y="4811508"/>
            <a:ext cx="1759792" cy="383467"/>
          </a:xfrm>
          <a:prstGeom prst="roundRect">
            <a:avLst>
              <a:gd name="adj" fmla="val 39712"/>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2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MCDM/WDDM (KMD)</a:t>
            </a:r>
          </a:p>
        </p:txBody>
      </p:sp>
      <p:sp>
        <p:nvSpPr>
          <p:cNvPr id="26" name="TextBox 25">
            <a:extLst>
              <a:ext uri="{FF2B5EF4-FFF2-40B4-BE49-F238E27FC236}">
                <a16:creationId xmlns:a16="http://schemas.microsoft.com/office/drawing/2014/main" id="{D658502F-0826-0151-F3AD-A20327B0F482}"/>
              </a:ext>
            </a:extLst>
          </p:cNvPr>
          <p:cNvSpPr txBox="1"/>
          <p:nvPr/>
        </p:nvSpPr>
        <p:spPr>
          <a:xfrm>
            <a:off x="9843651" y="4812935"/>
            <a:ext cx="1759792" cy="383467"/>
          </a:xfrm>
          <a:prstGeom prst="roundRect">
            <a:avLst>
              <a:gd name="adj" fmla="val 34593"/>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defTabSz="932449" fontAlgn="auto">
              <a:lnSpc>
                <a:spcPct val="100000"/>
              </a:lnSpc>
              <a:spcBef>
                <a:spcPts val="600"/>
              </a:spcBef>
              <a:spcAft>
                <a:spcPts val="0"/>
              </a:spcAft>
              <a:buClrTx/>
              <a:buSzTx/>
              <a:buFontTx/>
              <a:buNone/>
              <a:tabLst/>
              <a:defRPr kumimoji="0" sz="1200" b="0" i="0" u="none" strike="noStrike" cap="none" spc="0" normalizeH="0" baseline="0">
                <a:ln>
                  <a:noFill/>
                </a:ln>
                <a:gradFill>
                  <a:gsLst>
                    <a:gs pos="1399">
                      <a:srgbClr val="FFFFFF"/>
                    </a:gs>
                    <a:gs pos="17000">
                      <a:srgbClr val="FFFFFF"/>
                    </a:gs>
                  </a:gsLst>
                  <a:path path="circle">
                    <a:fillToRect l="100000" t="100000"/>
                  </a:path>
                </a:gradFill>
                <a:effectLst/>
                <a:uLnTx/>
                <a:uFillTx/>
                <a:latin typeface="Segoe UI Variable Display Semib" pitchFamily="2"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Open Sans" panose="020B0606030504020204" pitchFamily="34" charset="0"/>
                <a:ea typeface="Open Sans" panose="020B0606030504020204" pitchFamily="34" charset="0"/>
                <a:cs typeface="Open Sans" panose="020B0606030504020204" pitchFamily="34" charset="0"/>
              </a:rPr>
              <a:t>Native Kernels</a:t>
            </a:r>
          </a:p>
        </p:txBody>
      </p:sp>
      <p:sp>
        <p:nvSpPr>
          <p:cNvPr id="27" name="TextBox 26">
            <a:extLst>
              <a:ext uri="{FF2B5EF4-FFF2-40B4-BE49-F238E27FC236}">
                <a16:creationId xmlns:a16="http://schemas.microsoft.com/office/drawing/2014/main" id="{833F7300-7116-7E8F-937E-AAC78E1821FE}"/>
              </a:ext>
            </a:extLst>
          </p:cNvPr>
          <p:cNvSpPr txBox="1"/>
          <p:nvPr/>
        </p:nvSpPr>
        <p:spPr>
          <a:xfrm>
            <a:off x="5985683" y="4269580"/>
            <a:ext cx="5615111" cy="383467"/>
          </a:xfrm>
          <a:prstGeom prst="roundRect">
            <a:avLst>
              <a:gd name="adj" fmla="val 36771"/>
            </a:avLst>
          </a:prstGeom>
          <a:solidFill>
            <a:schemeClr val="accent2"/>
          </a:solidFill>
          <a:ln w="63897" cap="flat">
            <a:noFill/>
            <a:prstDash val="solid"/>
            <a:miter/>
          </a:ln>
          <a:effectLst>
            <a:outerShdw blurRad="63500" dist="63500" dir="2700000" algn="tl" rotWithShape="0">
              <a:srgbClr val="00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defTabSz="914400" fontAlgn="auto">
              <a:lnSpc>
                <a:spcPct val="100000"/>
              </a:lnSpc>
              <a:spcBef>
                <a:spcPts val="0"/>
              </a:spcBef>
              <a:spcAft>
                <a:spcPts val="0"/>
              </a:spcAft>
              <a:buClrTx/>
              <a:buSzTx/>
              <a:buFontTx/>
              <a:buNone/>
              <a:tabLst/>
              <a:defRPr kumimoji="0" sz="700" b="0" i="0" u="none" strike="noStrike" cap="none" spc="0" normalizeH="0" baseline="0">
                <a:ln>
                  <a:noFill/>
                </a:ln>
                <a:solidFill>
                  <a:srgbClr val="FFFFFF"/>
                </a:soli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defTabSz="932449">
              <a:spcBef>
                <a:spcPts val="600"/>
              </a:spcBef>
            </a:pPr>
            <a:r>
              <a:rPr lang="en-US" sz="1200" dirty="0">
                <a:gradFill>
                  <a:gsLst>
                    <a:gs pos="1399">
                      <a:srgbClr val="FFFFFF"/>
                    </a:gs>
                    <a:gs pos="17000">
                      <a:srgbClr val="FFFFFF"/>
                    </a:gs>
                  </a:gsLst>
                  <a:path path="circle">
                    <a:fillToRect l="100000" t="100000"/>
                  </a:path>
                </a:gradFill>
                <a:latin typeface="Open Sans" panose="020B0606030504020204" pitchFamily="34" charset="0"/>
                <a:ea typeface="Open Sans" panose="020B0606030504020204" pitchFamily="34" charset="0"/>
                <a:cs typeface="Open Sans" panose="020B0606030504020204" pitchFamily="34" charset="0"/>
              </a:rPr>
              <a:t>DirectX User Mode Driver (UMD)</a:t>
            </a:r>
          </a:p>
        </p:txBody>
      </p:sp>
      <p:grpSp>
        <p:nvGrpSpPr>
          <p:cNvPr id="15" name="Group 14">
            <a:extLst>
              <a:ext uri="{FF2B5EF4-FFF2-40B4-BE49-F238E27FC236}">
                <a16:creationId xmlns:a16="http://schemas.microsoft.com/office/drawing/2014/main" id="{2751290F-69E9-98F5-84A8-D0C9BFCD9862}"/>
              </a:ext>
            </a:extLst>
          </p:cNvPr>
          <p:cNvGrpSpPr/>
          <p:nvPr/>
        </p:nvGrpSpPr>
        <p:grpSpPr>
          <a:xfrm>
            <a:off x="10599121" y="5504658"/>
            <a:ext cx="836099" cy="431848"/>
            <a:chOff x="10490993" y="5031570"/>
            <a:chExt cx="919707" cy="475033"/>
          </a:xfrm>
        </p:grpSpPr>
        <p:pic>
          <p:nvPicPr>
            <p:cNvPr id="20" name="Graphic 19">
              <a:extLst>
                <a:ext uri="{FF2B5EF4-FFF2-40B4-BE49-F238E27FC236}">
                  <a16:creationId xmlns:a16="http://schemas.microsoft.com/office/drawing/2014/main" id="{90A73B7A-3D51-D186-6857-D79324B1DA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993" y="5031570"/>
              <a:ext cx="475033" cy="475033"/>
            </a:xfrm>
            <a:prstGeom prst="rect">
              <a:avLst/>
            </a:prstGeom>
            <a:effectLst/>
          </p:spPr>
        </p:pic>
        <p:pic>
          <p:nvPicPr>
            <p:cNvPr id="21" name="Graphic 20">
              <a:extLst>
                <a:ext uri="{FF2B5EF4-FFF2-40B4-BE49-F238E27FC236}">
                  <a16:creationId xmlns:a16="http://schemas.microsoft.com/office/drawing/2014/main" id="{78D778BC-DDB3-145F-6DD9-523276FB95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35667" y="5031570"/>
              <a:ext cx="475033" cy="475033"/>
            </a:xfrm>
            <a:prstGeom prst="rect">
              <a:avLst/>
            </a:prstGeom>
            <a:effectLst/>
          </p:spPr>
        </p:pic>
      </p:grpSp>
      <p:cxnSp>
        <p:nvCxnSpPr>
          <p:cNvPr id="16" name="Straight Connector 15">
            <a:extLst>
              <a:ext uri="{FF2B5EF4-FFF2-40B4-BE49-F238E27FC236}">
                <a16:creationId xmlns:a16="http://schemas.microsoft.com/office/drawing/2014/main" id="{40B91374-FBF6-7A9F-0EE1-008395712B49}"/>
              </a:ext>
            </a:extLst>
          </p:cNvPr>
          <p:cNvCxnSpPr>
            <a:cxnSpLocks/>
            <a:stCxn id="28" idx="1"/>
            <a:endCxn id="28" idx="3"/>
          </p:cNvCxnSpPr>
          <p:nvPr/>
        </p:nvCxnSpPr>
        <p:spPr>
          <a:xfrm>
            <a:off x="6136752" y="2443279"/>
            <a:ext cx="3981984" cy="0"/>
          </a:xfrm>
          <a:prstGeom prst="line">
            <a:avLst/>
          </a:prstGeom>
          <a:ln w="12700">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5031406-E6EA-A987-677D-CFEEDF5EE89A}"/>
              </a:ext>
            </a:extLst>
          </p:cNvPr>
          <p:cNvGrpSpPr/>
          <p:nvPr/>
        </p:nvGrpSpPr>
        <p:grpSpPr>
          <a:xfrm>
            <a:off x="7835155" y="5418803"/>
            <a:ext cx="612169" cy="612169"/>
            <a:chOff x="5502440" y="5550377"/>
            <a:chExt cx="612169" cy="612169"/>
          </a:xfrm>
        </p:grpSpPr>
        <p:pic>
          <p:nvPicPr>
            <p:cNvPr id="18" name="Picture 17" descr="A white symbol with a black background&#10;&#10;Description automatically generated">
              <a:extLst>
                <a:ext uri="{FF2B5EF4-FFF2-40B4-BE49-F238E27FC236}">
                  <a16:creationId xmlns:a16="http://schemas.microsoft.com/office/drawing/2014/main" id="{1FD24A72-31A4-800D-1E9F-7971B97099E7}"/>
                </a:ext>
              </a:extLst>
            </p:cNvPr>
            <p:cNvPicPr>
              <a:picLocks noChangeAspect="1"/>
            </p:cNvPicPr>
            <p:nvPr/>
          </p:nvPicPr>
          <p:blipFill>
            <a:blip r:embed="rId4"/>
            <a:stretch>
              <a:fillRect/>
            </a:stretch>
          </p:blipFill>
          <p:spPr>
            <a:xfrm>
              <a:off x="5502440" y="5550377"/>
              <a:ext cx="612169" cy="612169"/>
            </a:xfrm>
            <a:prstGeom prst="rect">
              <a:avLst/>
            </a:prstGeom>
          </p:spPr>
        </p:pic>
        <p:sp>
          <p:nvSpPr>
            <p:cNvPr id="19" name="TextBox 18">
              <a:extLst>
                <a:ext uri="{FF2B5EF4-FFF2-40B4-BE49-F238E27FC236}">
                  <a16:creationId xmlns:a16="http://schemas.microsoft.com/office/drawing/2014/main" id="{C61C3BB3-61A7-8AE0-10FD-935A8172221A}"/>
                </a:ext>
              </a:extLst>
            </p:cNvPr>
            <p:cNvSpPr txBox="1"/>
            <p:nvPr/>
          </p:nvSpPr>
          <p:spPr>
            <a:xfrm>
              <a:off x="5701204" y="5683250"/>
              <a:ext cx="222061" cy="347663"/>
            </a:xfrm>
            <a:prstGeom prst="roundRect">
              <a:avLst>
                <a:gd name="adj" fmla="val 21447"/>
              </a:avLst>
            </a:prstGeom>
            <a:solidFill>
              <a:schemeClr val="bg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 rIns="0" bIns="45720" numCol="1" spcCol="0" rtlCol="0" fromWordArt="0" anchor="ctr" anchorCtr="0" forceAA="0" compatLnSpc="1">
              <a:prstTxWarp prst="textNoShape">
                <a:avLst/>
              </a:prstTxWarp>
              <a:noAutofit/>
            </a:bodyPr>
            <a:lstStyle>
              <a:defPPr>
                <a:defRPr lang="en-US"/>
              </a:defPPr>
              <a:lvl1pPr algn="ctr" defTabSz="932449">
                <a:spcBef>
                  <a:spcPts val="600"/>
                </a:spcBef>
                <a:defRPr sz="12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a:solidFill>
                    <a:schemeClr val="tx1"/>
                  </a:solidFill>
                  <a:latin typeface="Open Sans" panose="020B0606030504020204" pitchFamily="34" charset="0"/>
                  <a:ea typeface="Open Sans" panose="020B0606030504020204" pitchFamily="34" charset="0"/>
                  <a:cs typeface="Open Sans" panose="020B0606030504020204" pitchFamily="34" charset="0"/>
                </a:rPr>
                <a:t>AI</a:t>
              </a:r>
            </a:p>
          </p:txBody>
        </p:sp>
      </p:grpSp>
      <p:sp>
        <p:nvSpPr>
          <p:cNvPr id="31" name="TextBox 30">
            <a:extLst>
              <a:ext uri="{FF2B5EF4-FFF2-40B4-BE49-F238E27FC236}">
                <a16:creationId xmlns:a16="http://schemas.microsoft.com/office/drawing/2014/main" id="{0032627B-AA79-A5A0-9430-D6F9428698E3}"/>
              </a:ext>
            </a:extLst>
          </p:cNvPr>
          <p:cNvSpPr txBox="1"/>
          <p:nvPr/>
        </p:nvSpPr>
        <p:spPr>
          <a:xfrm>
            <a:off x="10364764" y="422028"/>
            <a:ext cx="1471636" cy="123278"/>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Applications + Experiences</a:t>
            </a:r>
          </a:p>
        </p:txBody>
      </p:sp>
      <p:sp>
        <p:nvSpPr>
          <p:cNvPr id="32" name="TextBox 31">
            <a:extLst>
              <a:ext uri="{FF2B5EF4-FFF2-40B4-BE49-F238E27FC236}">
                <a16:creationId xmlns:a16="http://schemas.microsoft.com/office/drawing/2014/main" id="{10868349-F3CD-F650-37DE-67B67C5298C8}"/>
              </a:ext>
            </a:extLst>
          </p:cNvPr>
          <p:cNvSpPr txBox="1"/>
          <p:nvPr/>
        </p:nvSpPr>
        <p:spPr>
          <a:xfrm>
            <a:off x="10364764" y="569020"/>
            <a:ext cx="1471636" cy="121775"/>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Windows Copilot Library + On-device models</a:t>
            </a:r>
          </a:p>
        </p:txBody>
      </p:sp>
      <p:sp>
        <p:nvSpPr>
          <p:cNvPr id="33" name="TextBox 32">
            <a:extLst>
              <a:ext uri="{FF2B5EF4-FFF2-40B4-BE49-F238E27FC236}">
                <a16:creationId xmlns:a16="http://schemas.microsoft.com/office/drawing/2014/main" id="{0BFDECFF-15C3-B706-425C-19AB633E26C0}"/>
              </a:ext>
            </a:extLst>
          </p:cNvPr>
          <p:cNvSpPr txBox="1"/>
          <p:nvPr/>
        </p:nvSpPr>
        <p:spPr>
          <a:xfrm>
            <a:off x="10364764" y="712033"/>
            <a:ext cx="1471636" cy="325548"/>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dirty="0">
                <a:latin typeface="Open Sans" panose="020B0606030504020204" pitchFamily="34" charset="0"/>
                <a:ea typeface="Open Sans" panose="020B0606030504020204" pitchFamily="34" charset="0"/>
                <a:cs typeface="Open Sans" panose="020B0606030504020204" pitchFamily="34" charset="0"/>
              </a:rPr>
              <a:t>AI frameworks + toolchain</a:t>
            </a:r>
          </a:p>
        </p:txBody>
      </p:sp>
    </p:spTree>
    <p:extLst>
      <p:ext uri="{BB962C8B-B14F-4D97-AF65-F5344CB8AC3E}">
        <p14:creationId xmlns:p14="http://schemas.microsoft.com/office/powerpoint/2010/main" val="1746998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7A005-FB79-7C8C-592B-108746DC73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71DBE-07A7-1470-AA38-7F4B72951E37}"/>
              </a:ext>
            </a:extLst>
          </p:cNvPr>
          <p:cNvSpPr>
            <a:spLocks noGrp="1"/>
          </p:cNvSpPr>
          <p:nvPr>
            <p:ph type="title"/>
          </p:nvPr>
        </p:nvSpPr>
        <p:spPr>
          <a:xfrm>
            <a:off x="585764" y="422028"/>
            <a:ext cx="11018520" cy="1107996"/>
          </a:xfrm>
        </p:spPr>
        <p:txBody>
          <a:bodyPr/>
          <a:lstStyle/>
          <a:p>
            <a:pPr algn="l"/>
            <a:r>
              <a:rPr lang="en-US" sz="3600" dirty="0"/>
              <a:t>ONNX, ONNX Runtime (ORT),</a:t>
            </a:r>
            <a:br>
              <a:rPr lang="en-US" sz="3600" dirty="0"/>
            </a:br>
            <a:r>
              <a:rPr lang="en-US" sz="3600" dirty="0"/>
              <a:t>ORT </a:t>
            </a:r>
            <a:r>
              <a:rPr lang="en-US" sz="3600" dirty="0" err="1"/>
              <a:t>GenAI</a:t>
            </a:r>
            <a:r>
              <a:rPr lang="en-US" sz="3600" dirty="0"/>
              <a:t>, Olive</a:t>
            </a:r>
          </a:p>
        </p:txBody>
      </p:sp>
      <p:sp>
        <p:nvSpPr>
          <p:cNvPr id="6" name="TextBox 5">
            <a:extLst>
              <a:ext uri="{FF2B5EF4-FFF2-40B4-BE49-F238E27FC236}">
                <a16:creationId xmlns:a16="http://schemas.microsoft.com/office/drawing/2014/main" id="{8F922BDD-258D-094A-CA39-99A5E052E9FF}"/>
              </a:ext>
            </a:extLst>
          </p:cNvPr>
          <p:cNvSpPr txBox="1"/>
          <p:nvPr/>
        </p:nvSpPr>
        <p:spPr>
          <a:xfrm>
            <a:off x="501096" y="1870243"/>
            <a:ext cx="4672037" cy="3970318"/>
          </a:xfrm>
          <a:prstGeom prst="rect">
            <a:avLst/>
          </a:prstGeom>
          <a:noFill/>
        </p:spPr>
        <p:txBody>
          <a:bodyPr wrap="square">
            <a:spAutoFit/>
          </a:bodyPr>
          <a:lstStyle/>
          <a:p>
            <a:r>
              <a:rPr lang="en-GB" sz="1800" b="1" dirty="0"/>
              <a:t>ONNX</a:t>
            </a:r>
            <a:r>
              <a:rPr lang="en-GB" sz="1800" dirty="0"/>
              <a:t> = Open and interoperable </a:t>
            </a:r>
            <a:r>
              <a:rPr lang="en-GB" sz="1800" b="1" dirty="0"/>
              <a:t>file format </a:t>
            </a:r>
            <a:r>
              <a:rPr lang="en-GB" sz="1800" dirty="0">
                <a:latin typeface="Open Sans" panose="020B0606030504020204" pitchFamily="34" charset="0"/>
                <a:ea typeface="Open Sans" panose="020B0606030504020204" pitchFamily="34" charset="0"/>
                <a:cs typeface="Open Sans" panose="020B0606030504020204" pitchFamily="34" charset="0"/>
              </a:rPr>
              <a:t>for</a:t>
            </a:r>
            <a:r>
              <a:rPr lang="en-GB" sz="1800" dirty="0"/>
              <a:t> ML and DNN models.</a:t>
            </a:r>
          </a:p>
          <a:p>
            <a:pPr marL="0" indent="0">
              <a:spcBef>
                <a:spcPts val="0"/>
              </a:spcBef>
              <a:buNone/>
            </a:pPr>
            <a:endParaRPr lang="en-US" sz="1800" b="1" dirty="0"/>
          </a:p>
          <a:p>
            <a:r>
              <a:rPr lang="en-GB" sz="1800" b="1" dirty="0"/>
              <a:t>ONNX Runtime</a:t>
            </a:r>
            <a:r>
              <a:rPr lang="en-GB" sz="1800" dirty="0"/>
              <a:t> = Fast and efficient </a:t>
            </a:r>
            <a:r>
              <a:rPr lang="en-GB" sz="1800" b="1" dirty="0"/>
              <a:t>model inference and training engine</a:t>
            </a:r>
            <a:r>
              <a:rPr lang="en-GB" sz="1800" dirty="0"/>
              <a:t> that works across a diverse range of hardware accelerators.</a:t>
            </a:r>
          </a:p>
          <a:p>
            <a:endParaRPr lang="en-GB" sz="1800" dirty="0"/>
          </a:p>
          <a:p>
            <a:r>
              <a:rPr lang="en-GB" sz="1800" b="1" dirty="0"/>
              <a:t>ORT Generate API (ORT </a:t>
            </a:r>
            <a:r>
              <a:rPr lang="en-GB" sz="1800" b="1" dirty="0" err="1"/>
              <a:t>GenAI</a:t>
            </a:r>
            <a:r>
              <a:rPr lang="en-GB" sz="1800" b="1" dirty="0"/>
              <a:t>) </a:t>
            </a:r>
            <a:r>
              <a:rPr lang="en-GB" sz="1800" dirty="0"/>
              <a:t>= High performance, </a:t>
            </a:r>
            <a:r>
              <a:rPr lang="en-GB" sz="1800" b="1" dirty="0"/>
              <a:t>easy-to-use API </a:t>
            </a:r>
            <a:r>
              <a:rPr lang="en-GB" sz="1800" dirty="0"/>
              <a:t>for </a:t>
            </a:r>
            <a:r>
              <a:rPr lang="en-GB" sz="1800" dirty="0" err="1"/>
              <a:t>GenAI</a:t>
            </a:r>
            <a:r>
              <a:rPr lang="en-GB" sz="1800" dirty="0"/>
              <a:t> models</a:t>
            </a:r>
          </a:p>
          <a:p>
            <a:pPr marL="0" indent="0">
              <a:spcBef>
                <a:spcPts val="0"/>
              </a:spcBef>
              <a:buNone/>
            </a:pPr>
            <a:endParaRPr lang="en-US" sz="1800" dirty="0"/>
          </a:p>
          <a:p>
            <a:pPr marL="0" indent="0">
              <a:spcBef>
                <a:spcPts val="0"/>
              </a:spcBef>
              <a:buNone/>
            </a:pPr>
            <a:r>
              <a:rPr lang="en-GB" sz="1800" b="1" dirty="0"/>
              <a:t>Olive</a:t>
            </a:r>
            <a:r>
              <a:rPr lang="en-GB" sz="1800" dirty="0"/>
              <a:t> = A toolkit for hardware-aware </a:t>
            </a:r>
            <a:r>
              <a:rPr lang="en-GB" sz="1800" b="1" dirty="0"/>
              <a:t>AI model optimization</a:t>
            </a:r>
            <a:r>
              <a:rPr lang="en-GB" sz="1800" dirty="0"/>
              <a:t>.</a:t>
            </a:r>
            <a:endParaRPr lang="en-US" sz="1800" dirty="0"/>
          </a:p>
        </p:txBody>
      </p:sp>
      <p:sp>
        <p:nvSpPr>
          <p:cNvPr id="81" name="TextBox 80">
            <a:extLst>
              <a:ext uri="{FF2B5EF4-FFF2-40B4-BE49-F238E27FC236}">
                <a16:creationId xmlns:a16="http://schemas.microsoft.com/office/drawing/2014/main" id="{260E8951-8872-1597-5BD1-013CD6DBFA9B}"/>
              </a:ext>
            </a:extLst>
          </p:cNvPr>
          <p:cNvSpPr txBox="1"/>
          <p:nvPr/>
        </p:nvSpPr>
        <p:spPr>
          <a:xfrm>
            <a:off x="10364764" y="422028"/>
            <a:ext cx="1471636" cy="123278"/>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Applications + Experiences</a:t>
            </a:r>
          </a:p>
        </p:txBody>
      </p:sp>
      <p:sp>
        <p:nvSpPr>
          <p:cNvPr id="82" name="TextBox 81">
            <a:extLst>
              <a:ext uri="{FF2B5EF4-FFF2-40B4-BE49-F238E27FC236}">
                <a16:creationId xmlns:a16="http://schemas.microsoft.com/office/drawing/2014/main" id="{29E5E2C2-3237-3A3D-B651-9E22B452AEC8}"/>
              </a:ext>
            </a:extLst>
          </p:cNvPr>
          <p:cNvSpPr txBox="1"/>
          <p:nvPr/>
        </p:nvSpPr>
        <p:spPr>
          <a:xfrm>
            <a:off x="10364764" y="569020"/>
            <a:ext cx="1471636" cy="121775"/>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Windows Copilot Library + On-device models</a:t>
            </a:r>
          </a:p>
        </p:txBody>
      </p:sp>
      <p:sp>
        <p:nvSpPr>
          <p:cNvPr id="83" name="TextBox 82">
            <a:extLst>
              <a:ext uri="{FF2B5EF4-FFF2-40B4-BE49-F238E27FC236}">
                <a16:creationId xmlns:a16="http://schemas.microsoft.com/office/drawing/2014/main" id="{9AFFAA46-A5AB-BDFC-C16D-C55484A46AED}"/>
              </a:ext>
            </a:extLst>
          </p:cNvPr>
          <p:cNvSpPr txBox="1"/>
          <p:nvPr/>
        </p:nvSpPr>
        <p:spPr>
          <a:xfrm>
            <a:off x="10364764" y="712033"/>
            <a:ext cx="1471636" cy="325548"/>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dirty="0">
                <a:latin typeface="Open Sans" panose="020B0606030504020204" pitchFamily="34" charset="0"/>
                <a:ea typeface="Open Sans" panose="020B0606030504020204" pitchFamily="34" charset="0"/>
                <a:cs typeface="Open Sans" panose="020B0606030504020204" pitchFamily="34" charset="0"/>
              </a:rPr>
              <a:t>AI frameworks + toolchain</a:t>
            </a:r>
          </a:p>
        </p:txBody>
      </p:sp>
      <p:sp>
        <p:nvSpPr>
          <p:cNvPr id="84" name="Rectangle: Rounded Corners 83">
            <a:extLst>
              <a:ext uri="{FF2B5EF4-FFF2-40B4-BE49-F238E27FC236}">
                <a16:creationId xmlns:a16="http://schemas.microsoft.com/office/drawing/2014/main" id="{9A3ACFF7-8FE6-7606-B2B0-5CD9F5B51693}"/>
              </a:ext>
            </a:extLst>
          </p:cNvPr>
          <p:cNvSpPr/>
          <p:nvPr/>
        </p:nvSpPr>
        <p:spPr bwMode="auto">
          <a:xfrm>
            <a:off x="6256213" y="1914544"/>
            <a:ext cx="4686850" cy="4521428"/>
          </a:xfrm>
          <a:prstGeom prst="roundRect">
            <a:avLst>
              <a:gd name="adj" fmla="val 4894"/>
            </a:avLst>
          </a:prstGeom>
          <a:noFill/>
          <a:ln>
            <a:solidFill>
              <a:srgbClr val="225B6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r>
              <a:rPr lang="en-US" sz="1600">
                <a:gradFill>
                  <a:gsLst>
                    <a:gs pos="40075">
                      <a:srgbClr val="FFFFFF"/>
                    </a:gs>
                    <a:gs pos="30000">
                      <a:srgbClr val="FFFFFF"/>
                    </a:gs>
                  </a:gsLst>
                  <a:lin ang="5400000" scaled="0"/>
                </a:gradFill>
                <a:latin typeface="Segoe UI" panose="020B0502040204020203" pitchFamily="34" charset="0"/>
                <a:cs typeface="Segoe UI" panose="020B0502040204020203" pitchFamily="34" charset="0"/>
              </a:rPr>
              <a:t>`</a:t>
            </a:r>
          </a:p>
        </p:txBody>
      </p:sp>
      <p:sp>
        <p:nvSpPr>
          <p:cNvPr id="85" name="Rectangle: Rounded Corners 84">
            <a:extLst>
              <a:ext uri="{FF2B5EF4-FFF2-40B4-BE49-F238E27FC236}">
                <a16:creationId xmlns:a16="http://schemas.microsoft.com/office/drawing/2014/main" id="{47BC61C4-3171-4ABD-37B1-30F99CA47180}"/>
              </a:ext>
            </a:extLst>
          </p:cNvPr>
          <p:cNvSpPr/>
          <p:nvPr/>
        </p:nvSpPr>
        <p:spPr>
          <a:xfrm>
            <a:off x="5541251" y="2071920"/>
            <a:ext cx="690270" cy="539032"/>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1000" dirty="0">
                <a:solidFill>
                  <a:srgbClr val="FFFFFF"/>
                </a:solidFill>
                <a:latin typeface="Open Sans" panose="020B0606030504020204" pitchFamily="34" charset="0"/>
                <a:ea typeface="Open Sans" panose="020B0606030504020204" pitchFamily="34" charset="0"/>
                <a:cs typeface="Open Sans" panose="020B0606030504020204" pitchFamily="34" charset="0"/>
              </a:rPr>
              <a:t>ONNX Model</a:t>
            </a:r>
          </a:p>
        </p:txBody>
      </p:sp>
      <p:sp>
        <p:nvSpPr>
          <p:cNvPr id="86" name="Rectangle: Rounded Corners 85">
            <a:extLst>
              <a:ext uri="{FF2B5EF4-FFF2-40B4-BE49-F238E27FC236}">
                <a16:creationId xmlns:a16="http://schemas.microsoft.com/office/drawing/2014/main" id="{B6739FEC-2B3A-C22D-576C-8A17EEDDB567}"/>
              </a:ext>
            </a:extLst>
          </p:cNvPr>
          <p:cNvSpPr/>
          <p:nvPr/>
        </p:nvSpPr>
        <p:spPr>
          <a:xfrm>
            <a:off x="6882809" y="2011797"/>
            <a:ext cx="926720" cy="530026"/>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900" dirty="0">
                <a:solidFill>
                  <a:srgbClr val="FFFFFF"/>
                </a:solidFill>
                <a:latin typeface="Open Sans" panose="020B0606030504020204" pitchFamily="34" charset="0"/>
                <a:ea typeface="Open Sans" panose="020B0606030504020204" pitchFamily="34" charset="0"/>
                <a:cs typeface="Open Sans" panose="020B0606030504020204" pitchFamily="34" charset="0"/>
              </a:rPr>
              <a:t>In-Memory Graph </a:t>
            </a:r>
          </a:p>
        </p:txBody>
      </p:sp>
      <p:sp>
        <p:nvSpPr>
          <p:cNvPr id="87" name="Down Arrow 35">
            <a:extLst>
              <a:ext uri="{FF2B5EF4-FFF2-40B4-BE49-F238E27FC236}">
                <a16:creationId xmlns:a16="http://schemas.microsoft.com/office/drawing/2014/main" id="{C87A33C9-1726-C8A0-34A8-18A5D69E2289}"/>
              </a:ext>
            </a:extLst>
          </p:cNvPr>
          <p:cNvSpPr/>
          <p:nvPr/>
        </p:nvSpPr>
        <p:spPr>
          <a:xfrm>
            <a:off x="8571094" y="4047343"/>
            <a:ext cx="169761" cy="273677"/>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89" name="Rectangle: Rounded Corners 88">
            <a:extLst>
              <a:ext uri="{FF2B5EF4-FFF2-40B4-BE49-F238E27FC236}">
                <a16:creationId xmlns:a16="http://schemas.microsoft.com/office/drawing/2014/main" id="{AFCD683A-3EB8-36F3-3D32-6EA7DD093B1A}"/>
              </a:ext>
            </a:extLst>
          </p:cNvPr>
          <p:cNvSpPr/>
          <p:nvPr/>
        </p:nvSpPr>
        <p:spPr>
          <a:xfrm>
            <a:off x="9816877" y="2686283"/>
            <a:ext cx="772410" cy="527801"/>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900">
                <a:solidFill>
                  <a:srgbClr val="FFFFFF"/>
                </a:solidFill>
                <a:latin typeface="Open Sans" panose="020B0606030504020204" pitchFamily="34" charset="0"/>
                <a:ea typeface="Open Sans" panose="020B0606030504020204" pitchFamily="34" charset="0"/>
                <a:cs typeface="Open Sans" panose="020B0606030504020204" pitchFamily="34" charset="0"/>
              </a:rPr>
              <a:t>Provider Registry</a:t>
            </a:r>
          </a:p>
        </p:txBody>
      </p:sp>
      <p:sp>
        <p:nvSpPr>
          <p:cNvPr id="90" name="Rectangle: Rounded Corners 89">
            <a:extLst>
              <a:ext uri="{FF2B5EF4-FFF2-40B4-BE49-F238E27FC236}">
                <a16:creationId xmlns:a16="http://schemas.microsoft.com/office/drawing/2014/main" id="{F310CC9F-7AED-65A6-B0F2-56EB5536B91A}"/>
              </a:ext>
            </a:extLst>
          </p:cNvPr>
          <p:cNvSpPr/>
          <p:nvPr/>
        </p:nvSpPr>
        <p:spPr>
          <a:xfrm>
            <a:off x="8258440" y="2677211"/>
            <a:ext cx="812906" cy="527801"/>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900" dirty="0">
                <a:solidFill>
                  <a:srgbClr val="FFFFFF"/>
                </a:solidFill>
                <a:latin typeface="Open Sans" panose="020B0606030504020204" pitchFamily="34" charset="0"/>
                <a:ea typeface="Open Sans" panose="020B0606030504020204" pitchFamily="34" charset="0"/>
                <a:cs typeface="Open Sans" panose="020B0606030504020204" pitchFamily="34" charset="0"/>
              </a:rPr>
              <a:t>Graph Partitioner</a:t>
            </a:r>
          </a:p>
        </p:txBody>
      </p:sp>
      <p:sp>
        <p:nvSpPr>
          <p:cNvPr id="91" name="Rectangle: Rounded Corners 90">
            <a:extLst>
              <a:ext uri="{FF2B5EF4-FFF2-40B4-BE49-F238E27FC236}">
                <a16:creationId xmlns:a16="http://schemas.microsoft.com/office/drawing/2014/main" id="{5BCC3C0B-F1DD-B015-247A-AA4B57349FA0}"/>
              </a:ext>
            </a:extLst>
          </p:cNvPr>
          <p:cNvSpPr/>
          <p:nvPr/>
        </p:nvSpPr>
        <p:spPr>
          <a:xfrm>
            <a:off x="6564925" y="3336516"/>
            <a:ext cx="4183702" cy="1620204"/>
          </a:xfrm>
          <a:prstGeom prst="roundRect">
            <a:avLst/>
          </a:prstGeom>
          <a:noFill/>
          <a:ln w="19050" cap="flat">
            <a:solidFill>
              <a:schemeClr val="tx1"/>
            </a:soli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endParaRPr lang="en-US" sz="900">
              <a:solidFill>
                <a:srgbClr val="FFFFFF"/>
              </a:solidFill>
              <a:latin typeface="Segoe UI"/>
            </a:endParaRPr>
          </a:p>
        </p:txBody>
      </p:sp>
      <p:sp>
        <p:nvSpPr>
          <p:cNvPr id="92" name="Rectangle: Rounded Corners 91">
            <a:extLst>
              <a:ext uri="{FF2B5EF4-FFF2-40B4-BE49-F238E27FC236}">
                <a16:creationId xmlns:a16="http://schemas.microsoft.com/office/drawing/2014/main" id="{C4E33C26-16CC-6D3C-2BD5-DF54DB976956}"/>
              </a:ext>
            </a:extLst>
          </p:cNvPr>
          <p:cNvSpPr/>
          <p:nvPr/>
        </p:nvSpPr>
        <p:spPr>
          <a:xfrm>
            <a:off x="7605013" y="4366713"/>
            <a:ext cx="2160555" cy="496575"/>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900">
                <a:solidFill>
                  <a:srgbClr val="FFFFFF"/>
                </a:solidFill>
                <a:latin typeface="Open Sans" panose="020B0606030504020204" pitchFamily="34" charset="0"/>
                <a:ea typeface="Open Sans" panose="020B0606030504020204" pitchFamily="34" charset="0"/>
                <a:cs typeface="Open Sans" panose="020B0606030504020204" pitchFamily="34" charset="0"/>
              </a:rPr>
              <a:t>Executor/Graph Runner (Sequential/Parallel)</a:t>
            </a:r>
          </a:p>
        </p:txBody>
      </p:sp>
      <p:sp>
        <p:nvSpPr>
          <p:cNvPr id="93" name="Rectangle: Rounded Corners 92">
            <a:extLst>
              <a:ext uri="{FF2B5EF4-FFF2-40B4-BE49-F238E27FC236}">
                <a16:creationId xmlns:a16="http://schemas.microsoft.com/office/drawing/2014/main" id="{AC52FA81-C08E-8BC9-D952-DC8E30A86180}"/>
              </a:ext>
            </a:extLst>
          </p:cNvPr>
          <p:cNvSpPr/>
          <p:nvPr/>
        </p:nvSpPr>
        <p:spPr>
          <a:xfrm>
            <a:off x="5536553" y="3919168"/>
            <a:ext cx="690270" cy="530026"/>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t>Input </a:t>
            </a:r>
            <a:b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t>Data</a:t>
            </a:r>
          </a:p>
        </p:txBody>
      </p:sp>
      <p:sp>
        <p:nvSpPr>
          <p:cNvPr id="94" name="Rectangle: Rounded Corners 93">
            <a:extLst>
              <a:ext uri="{FF2B5EF4-FFF2-40B4-BE49-F238E27FC236}">
                <a16:creationId xmlns:a16="http://schemas.microsoft.com/office/drawing/2014/main" id="{C2C52A66-6E2F-3CD8-EDBE-40C5520E6C9E}"/>
              </a:ext>
            </a:extLst>
          </p:cNvPr>
          <p:cNvSpPr/>
          <p:nvPr/>
        </p:nvSpPr>
        <p:spPr>
          <a:xfrm>
            <a:off x="11000634" y="3161855"/>
            <a:ext cx="690270" cy="530026"/>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t>Output </a:t>
            </a:r>
            <a:b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rPr>
              <a:t>Result</a:t>
            </a:r>
          </a:p>
        </p:txBody>
      </p:sp>
      <p:sp>
        <p:nvSpPr>
          <p:cNvPr id="95" name="Down Arrow 39">
            <a:extLst>
              <a:ext uri="{FF2B5EF4-FFF2-40B4-BE49-F238E27FC236}">
                <a16:creationId xmlns:a16="http://schemas.microsoft.com/office/drawing/2014/main" id="{6BB67013-696F-1F12-DB91-AC55B757C368}"/>
              </a:ext>
            </a:extLst>
          </p:cNvPr>
          <p:cNvSpPr/>
          <p:nvPr/>
        </p:nvSpPr>
        <p:spPr>
          <a:xfrm rot="5400000" flipV="1">
            <a:off x="5883010" y="3541527"/>
            <a:ext cx="206410" cy="507118"/>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96" name="Down Arrow 39">
            <a:extLst>
              <a:ext uri="{FF2B5EF4-FFF2-40B4-BE49-F238E27FC236}">
                <a16:creationId xmlns:a16="http://schemas.microsoft.com/office/drawing/2014/main" id="{2A1A8AA8-FD7D-193F-B38D-7BE2FEA1FF8C}"/>
              </a:ext>
            </a:extLst>
          </p:cNvPr>
          <p:cNvSpPr/>
          <p:nvPr/>
        </p:nvSpPr>
        <p:spPr>
          <a:xfrm rot="5400000" flipV="1">
            <a:off x="11116844" y="3547126"/>
            <a:ext cx="206407" cy="504585"/>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97" name="Down Arrow 39">
            <a:extLst>
              <a:ext uri="{FF2B5EF4-FFF2-40B4-BE49-F238E27FC236}">
                <a16:creationId xmlns:a16="http://schemas.microsoft.com/office/drawing/2014/main" id="{E8CB3FCA-9296-2BEB-F053-7FEB12264D5B}"/>
              </a:ext>
            </a:extLst>
          </p:cNvPr>
          <p:cNvSpPr/>
          <p:nvPr/>
        </p:nvSpPr>
        <p:spPr>
          <a:xfrm rot="16200000" flipV="1">
            <a:off x="9325929" y="2623814"/>
            <a:ext cx="211673" cy="720838"/>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98" name="Rectangle: Rounded Corners 97">
            <a:extLst>
              <a:ext uri="{FF2B5EF4-FFF2-40B4-BE49-F238E27FC236}">
                <a16:creationId xmlns:a16="http://schemas.microsoft.com/office/drawing/2014/main" id="{F1AE5E13-6755-7B5F-5FFC-929B82945BE5}"/>
              </a:ext>
            </a:extLst>
          </p:cNvPr>
          <p:cNvSpPr/>
          <p:nvPr/>
        </p:nvSpPr>
        <p:spPr>
          <a:xfrm>
            <a:off x="8163255" y="3432996"/>
            <a:ext cx="997280" cy="530026"/>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r>
              <a:rPr lang="en-US" sz="900">
                <a:solidFill>
                  <a:srgbClr val="FFFFFF"/>
                </a:solidFill>
                <a:latin typeface="Open Sans" panose="020B0606030504020204" pitchFamily="34" charset="0"/>
                <a:ea typeface="Open Sans" panose="020B0606030504020204" pitchFamily="34" charset="0"/>
                <a:cs typeface="Open Sans" panose="020B0606030504020204" pitchFamily="34" charset="0"/>
              </a:rPr>
              <a:t>Graph Optimization</a:t>
            </a:r>
          </a:p>
        </p:txBody>
      </p:sp>
      <p:pic>
        <p:nvPicPr>
          <p:cNvPr id="99" name="Picture 6" descr="ONNX Runtime Benchmark - OpenBenchmarking.org">
            <a:extLst>
              <a:ext uri="{FF2B5EF4-FFF2-40B4-BE49-F238E27FC236}">
                <a16:creationId xmlns:a16="http://schemas.microsoft.com/office/drawing/2014/main" id="{9540D360-9018-B564-E792-7A07F395C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2476" y="2013407"/>
            <a:ext cx="1061533" cy="328277"/>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Rounded Corners 99">
            <a:extLst>
              <a:ext uri="{FF2B5EF4-FFF2-40B4-BE49-F238E27FC236}">
                <a16:creationId xmlns:a16="http://schemas.microsoft.com/office/drawing/2014/main" id="{AFECE989-5CA8-2C79-44AB-0BCFB74A26F2}"/>
              </a:ext>
            </a:extLst>
          </p:cNvPr>
          <p:cNvSpPr/>
          <p:nvPr/>
        </p:nvSpPr>
        <p:spPr>
          <a:xfrm>
            <a:off x="7431600" y="5383188"/>
            <a:ext cx="2414940" cy="923329"/>
          </a:xfrm>
          <a:prstGeom prst="roundRect">
            <a:avLst/>
          </a:prstGeom>
          <a:solidFill>
            <a:schemeClr val="accent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900">
                <a:solidFill>
                  <a:srgbClr val="FFFFFF"/>
                </a:solidFill>
                <a:latin typeface="Open Sans" panose="020B0606030504020204" pitchFamily="34" charset="0"/>
                <a:ea typeface="Open Sans" panose="020B0606030504020204" pitchFamily="34" charset="0"/>
                <a:cs typeface="Open Sans" panose="020B0606030504020204" pitchFamily="34" charset="0"/>
              </a:rPr>
              <a:t>Hardware Accelerators</a:t>
            </a:r>
          </a:p>
        </p:txBody>
      </p:sp>
      <p:sp>
        <p:nvSpPr>
          <p:cNvPr id="101" name="Rectangle: Rounded Corners 100">
            <a:extLst>
              <a:ext uri="{FF2B5EF4-FFF2-40B4-BE49-F238E27FC236}">
                <a16:creationId xmlns:a16="http://schemas.microsoft.com/office/drawing/2014/main" id="{93EA1CCF-2970-B0DF-F8B9-EF81C6B8DDA8}"/>
              </a:ext>
            </a:extLst>
          </p:cNvPr>
          <p:cNvSpPr/>
          <p:nvPr/>
        </p:nvSpPr>
        <p:spPr>
          <a:xfrm>
            <a:off x="7669317" y="5680198"/>
            <a:ext cx="623622" cy="457034"/>
          </a:xfrm>
          <a:prstGeom prst="roundRect">
            <a:avLst/>
          </a:prstGeom>
          <a:solidFill>
            <a:schemeClr val="accent1">
              <a:lumMod val="60000"/>
              <a:lumOff val="40000"/>
            </a:schemeClr>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000">
                <a:solidFill>
                  <a:srgbClr val="FFFFFF"/>
                </a:solidFill>
                <a:latin typeface="Segoe UI"/>
              </a:rPr>
              <a:t>GPU</a:t>
            </a:r>
          </a:p>
        </p:txBody>
      </p:sp>
      <p:sp>
        <p:nvSpPr>
          <p:cNvPr id="102" name="Rectangle: Rounded Corners 101">
            <a:extLst>
              <a:ext uri="{FF2B5EF4-FFF2-40B4-BE49-F238E27FC236}">
                <a16:creationId xmlns:a16="http://schemas.microsoft.com/office/drawing/2014/main" id="{BE6725C8-9668-2D8B-06EC-D5FDC95EC9CB}"/>
              </a:ext>
            </a:extLst>
          </p:cNvPr>
          <p:cNvSpPr/>
          <p:nvPr/>
        </p:nvSpPr>
        <p:spPr>
          <a:xfrm>
            <a:off x="9007257" y="5680198"/>
            <a:ext cx="655219" cy="457034"/>
          </a:xfrm>
          <a:prstGeom prst="roundRect">
            <a:avLst/>
          </a:prstGeom>
          <a:solidFill>
            <a:schemeClr val="accent1">
              <a:lumMod val="60000"/>
              <a:lumOff val="40000"/>
            </a:schemeClr>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r>
              <a:rPr lang="en-US" sz="1000">
                <a:solidFill>
                  <a:srgbClr val="FFFFFF"/>
                </a:solidFill>
                <a:latin typeface="Segoe UI"/>
              </a:rPr>
              <a:t>NPU</a:t>
            </a:r>
          </a:p>
        </p:txBody>
      </p:sp>
      <p:sp>
        <p:nvSpPr>
          <p:cNvPr id="103" name="Down Arrow 35">
            <a:extLst>
              <a:ext uri="{FF2B5EF4-FFF2-40B4-BE49-F238E27FC236}">
                <a16:creationId xmlns:a16="http://schemas.microsoft.com/office/drawing/2014/main" id="{88B22B90-819C-80D5-9763-E58A154E6A99}"/>
              </a:ext>
            </a:extLst>
          </p:cNvPr>
          <p:cNvSpPr/>
          <p:nvPr/>
        </p:nvSpPr>
        <p:spPr>
          <a:xfrm>
            <a:off x="8558321" y="4969873"/>
            <a:ext cx="139339" cy="283860"/>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104" name="TextBox 103">
            <a:extLst>
              <a:ext uri="{FF2B5EF4-FFF2-40B4-BE49-F238E27FC236}">
                <a16:creationId xmlns:a16="http://schemas.microsoft.com/office/drawing/2014/main" id="{AA9C22A4-55BE-5E41-4B53-EC76A3F3029F}"/>
              </a:ext>
            </a:extLst>
          </p:cNvPr>
          <p:cNvSpPr txBox="1"/>
          <p:nvPr/>
        </p:nvSpPr>
        <p:spPr>
          <a:xfrm>
            <a:off x="6730702" y="4633006"/>
            <a:ext cx="1393700" cy="184666"/>
          </a:xfrm>
          <a:prstGeom prst="rect">
            <a:avLst/>
          </a:prstGeom>
          <a:noFill/>
        </p:spPr>
        <p:txBody>
          <a:bodyPr wrap="square" lIns="0" tIns="0" rIns="0" bIns="0" rtlCol="0">
            <a:spAutoFit/>
          </a:bodyPr>
          <a:lstStyle/>
          <a:p>
            <a:pPr algn="l"/>
            <a:r>
              <a:rPr lang="en-GB" sz="1200" err="1"/>
              <a:t>DirectML</a:t>
            </a:r>
            <a:endParaRPr lang="en-GB" sz="1200"/>
          </a:p>
        </p:txBody>
      </p:sp>
      <p:sp>
        <p:nvSpPr>
          <p:cNvPr id="105" name="Arrow: Bent-Up 104">
            <a:extLst>
              <a:ext uri="{FF2B5EF4-FFF2-40B4-BE49-F238E27FC236}">
                <a16:creationId xmlns:a16="http://schemas.microsoft.com/office/drawing/2014/main" id="{A2D1420B-7958-D062-87CC-DA7250DAC4C3}"/>
              </a:ext>
            </a:extLst>
          </p:cNvPr>
          <p:cNvSpPr/>
          <p:nvPr/>
        </p:nvSpPr>
        <p:spPr bwMode="auto">
          <a:xfrm rot="5400000">
            <a:off x="7521176" y="2358797"/>
            <a:ext cx="482286" cy="980260"/>
          </a:xfrm>
          <a:prstGeom prst="bentUp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GB" sz="700" err="1">
              <a:solidFill>
                <a:srgbClr val="FFFFFF"/>
              </a:solidFill>
              <a:latin typeface="Segoe UI"/>
            </a:endParaRPr>
          </a:p>
        </p:txBody>
      </p:sp>
      <p:sp>
        <p:nvSpPr>
          <p:cNvPr id="106" name="Down Arrow 35">
            <a:extLst>
              <a:ext uri="{FF2B5EF4-FFF2-40B4-BE49-F238E27FC236}">
                <a16:creationId xmlns:a16="http://schemas.microsoft.com/office/drawing/2014/main" id="{08BC3AC0-6C42-1C08-DE1B-F55D5104E3A5}"/>
              </a:ext>
            </a:extLst>
          </p:cNvPr>
          <p:cNvSpPr/>
          <p:nvPr/>
        </p:nvSpPr>
        <p:spPr>
          <a:xfrm>
            <a:off x="8559764" y="3178725"/>
            <a:ext cx="169761" cy="273677"/>
          </a:xfrm>
          <a:prstGeom prst="downArrow">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
        <p:nvSpPr>
          <p:cNvPr id="108" name="Down Arrow 39">
            <a:extLst>
              <a:ext uri="{FF2B5EF4-FFF2-40B4-BE49-F238E27FC236}">
                <a16:creationId xmlns:a16="http://schemas.microsoft.com/office/drawing/2014/main" id="{B388D3EA-1FAD-9FFE-6B01-96440256ACB1}"/>
              </a:ext>
            </a:extLst>
          </p:cNvPr>
          <p:cNvSpPr/>
          <p:nvPr/>
        </p:nvSpPr>
        <p:spPr>
          <a:xfrm rot="5400000" flipV="1">
            <a:off x="5868616" y="2492163"/>
            <a:ext cx="206410" cy="507118"/>
          </a:xfrm>
          <a:prstGeom prst="downArrow">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400"/>
            <a:endParaRPr lang="en-US" sz="700">
              <a:solidFill>
                <a:srgbClr val="FFFFFF"/>
              </a:solidFill>
              <a:latin typeface="Segoe UI"/>
            </a:endParaRPr>
          </a:p>
        </p:txBody>
      </p:sp>
    </p:spTree>
    <p:extLst>
      <p:ext uri="{BB962C8B-B14F-4D97-AF65-F5344CB8AC3E}">
        <p14:creationId xmlns:p14="http://schemas.microsoft.com/office/powerpoint/2010/main" val="15359372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67520-B4C0-23D8-B796-281DAD590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577CE-A524-BAE3-9C07-0649CF444B50}"/>
              </a:ext>
            </a:extLst>
          </p:cNvPr>
          <p:cNvSpPr>
            <a:spLocks noGrp="1"/>
          </p:cNvSpPr>
          <p:nvPr>
            <p:ph type="title"/>
          </p:nvPr>
        </p:nvSpPr>
        <p:spPr/>
        <p:txBody>
          <a:bodyPr/>
          <a:lstStyle/>
          <a:p>
            <a:pPr algn="l"/>
            <a:r>
              <a:rPr lang="en-US" dirty="0"/>
              <a:t>AI Toolkit for VS Code</a:t>
            </a:r>
          </a:p>
        </p:txBody>
      </p:sp>
      <p:sp>
        <p:nvSpPr>
          <p:cNvPr id="4" name="Text Placeholder 3">
            <a:extLst>
              <a:ext uri="{FF2B5EF4-FFF2-40B4-BE49-F238E27FC236}">
                <a16:creationId xmlns:a16="http://schemas.microsoft.com/office/drawing/2014/main" id="{AC9FB460-1A9B-ED5D-6660-BF9E8CF00B31}"/>
              </a:ext>
            </a:extLst>
          </p:cNvPr>
          <p:cNvSpPr>
            <a:spLocks noGrp="1"/>
          </p:cNvSpPr>
          <p:nvPr>
            <p:ph type="body" sz="quarter" idx="10"/>
          </p:nvPr>
        </p:nvSpPr>
        <p:spPr>
          <a:xfrm>
            <a:off x="585764" y="1037581"/>
            <a:ext cx="7297503" cy="184666"/>
          </a:xfrm>
        </p:spPr>
        <p:txBody>
          <a:bodyPr/>
          <a:lstStyle/>
          <a:p>
            <a:pPr algn="l"/>
            <a:r>
              <a:rPr lang="en-US" dirty="0"/>
              <a:t>End-to-end AI Developer toolkit</a:t>
            </a:r>
          </a:p>
        </p:txBody>
      </p:sp>
      <p:sp>
        <p:nvSpPr>
          <p:cNvPr id="6" name="TextBox 5">
            <a:extLst>
              <a:ext uri="{FF2B5EF4-FFF2-40B4-BE49-F238E27FC236}">
                <a16:creationId xmlns:a16="http://schemas.microsoft.com/office/drawing/2014/main" id="{2AC8F33A-9B4E-5618-E9B3-1DD5E4694048}"/>
              </a:ext>
            </a:extLst>
          </p:cNvPr>
          <p:cNvSpPr txBox="1"/>
          <p:nvPr/>
        </p:nvSpPr>
        <p:spPr>
          <a:xfrm>
            <a:off x="501096" y="1674674"/>
            <a:ext cx="4672037" cy="2308324"/>
          </a:xfrm>
          <a:prstGeom prst="rect">
            <a:avLst/>
          </a:prstGeom>
          <a:noFill/>
        </p:spPr>
        <p:txBody>
          <a:bodyPr wrap="square">
            <a:spAutoFit/>
          </a:bodyPr>
          <a:lstStyle/>
          <a:p>
            <a:r>
              <a:rPr lang="en-US" sz="1800" b="1" dirty="0"/>
              <a:t>Download</a:t>
            </a:r>
            <a:r>
              <a:rPr lang="en-US" sz="1800" dirty="0"/>
              <a:t> </a:t>
            </a:r>
            <a:r>
              <a:rPr lang="en-US" sz="1800" b="1" dirty="0"/>
              <a:t>and experiment </a:t>
            </a:r>
            <a:r>
              <a:rPr lang="en-US" sz="1800" dirty="0"/>
              <a:t>with Generative AI models, locally</a:t>
            </a:r>
          </a:p>
          <a:p>
            <a:pPr marL="0" indent="0">
              <a:spcBef>
                <a:spcPts val="0"/>
              </a:spcBef>
              <a:buNone/>
            </a:pPr>
            <a:endParaRPr lang="en-US" sz="1800" b="1" dirty="0"/>
          </a:p>
          <a:p>
            <a:r>
              <a:rPr lang="en-US" sz="1800" b="1" dirty="0"/>
              <a:t>Fine-tune and optimize</a:t>
            </a:r>
            <a:r>
              <a:rPr lang="en-US" sz="1800" dirty="0"/>
              <a:t> your model with Olive</a:t>
            </a:r>
            <a:r>
              <a:rPr lang="en-GB" sz="1800" dirty="0"/>
              <a:t>.</a:t>
            </a:r>
          </a:p>
          <a:p>
            <a:pPr marL="0" indent="0">
              <a:spcBef>
                <a:spcPts val="0"/>
              </a:spcBef>
              <a:buNone/>
            </a:pPr>
            <a:endParaRPr lang="en-US" sz="1800" dirty="0"/>
          </a:p>
          <a:p>
            <a:pPr marL="0" indent="0">
              <a:spcBef>
                <a:spcPts val="0"/>
              </a:spcBef>
              <a:buNone/>
            </a:pPr>
            <a:r>
              <a:rPr lang="en-US" sz="1800" b="1" dirty="0"/>
              <a:t>Deploy</a:t>
            </a:r>
            <a:r>
              <a:rPr lang="en-US" sz="1800" dirty="0"/>
              <a:t> your AI application and model to the cloud or </a:t>
            </a:r>
            <a:r>
              <a:rPr lang="en-US" sz="1800" dirty="0">
                <a:latin typeface="Open Sans" panose="020B0606030504020204" pitchFamily="34" charset="0"/>
                <a:ea typeface="Open Sans" panose="020B0606030504020204" pitchFamily="34" charset="0"/>
                <a:cs typeface="Open Sans" panose="020B0606030504020204" pitchFamily="34" charset="0"/>
              </a:rPr>
              <a:t>on-device</a:t>
            </a:r>
          </a:p>
        </p:txBody>
      </p:sp>
      <p:pic>
        <p:nvPicPr>
          <p:cNvPr id="5" name="Picture 4">
            <a:extLst>
              <a:ext uri="{FF2B5EF4-FFF2-40B4-BE49-F238E27FC236}">
                <a16:creationId xmlns:a16="http://schemas.microsoft.com/office/drawing/2014/main" id="{5DCBDBA0-2963-D42A-A3C5-855CB7742329}"/>
              </a:ext>
            </a:extLst>
          </p:cNvPr>
          <p:cNvPicPr>
            <a:picLocks noChangeAspect="1"/>
          </p:cNvPicPr>
          <p:nvPr/>
        </p:nvPicPr>
        <p:blipFill>
          <a:blip r:embed="rId2"/>
          <a:stretch>
            <a:fillRect/>
          </a:stretch>
        </p:blipFill>
        <p:spPr>
          <a:xfrm>
            <a:off x="5557265" y="1370340"/>
            <a:ext cx="6242117" cy="5065632"/>
          </a:xfrm>
          <a:prstGeom prst="rect">
            <a:avLst/>
          </a:prstGeom>
        </p:spPr>
      </p:pic>
      <p:sp>
        <p:nvSpPr>
          <p:cNvPr id="8" name="TextBox 7">
            <a:extLst>
              <a:ext uri="{FF2B5EF4-FFF2-40B4-BE49-F238E27FC236}">
                <a16:creationId xmlns:a16="http://schemas.microsoft.com/office/drawing/2014/main" id="{90463478-7226-E641-E45D-7D00DC34C9D7}"/>
              </a:ext>
            </a:extLst>
          </p:cNvPr>
          <p:cNvSpPr txBox="1"/>
          <p:nvPr/>
        </p:nvSpPr>
        <p:spPr>
          <a:xfrm>
            <a:off x="10364764" y="422028"/>
            <a:ext cx="1471636" cy="123278"/>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Applications + Experiences</a:t>
            </a:r>
          </a:p>
        </p:txBody>
      </p:sp>
      <p:sp>
        <p:nvSpPr>
          <p:cNvPr id="9" name="TextBox 8">
            <a:extLst>
              <a:ext uri="{FF2B5EF4-FFF2-40B4-BE49-F238E27FC236}">
                <a16:creationId xmlns:a16="http://schemas.microsoft.com/office/drawing/2014/main" id="{F1E93D45-29BA-8EA7-37A4-1BC05EE18876}"/>
              </a:ext>
            </a:extLst>
          </p:cNvPr>
          <p:cNvSpPr txBox="1"/>
          <p:nvPr/>
        </p:nvSpPr>
        <p:spPr>
          <a:xfrm>
            <a:off x="10364764" y="569020"/>
            <a:ext cx="1471636" cy="121775"/>
          </a:xfrm>
          <a:prstGeom prst="roundRect">
            <a:avLst/>
          </a:prstGeom>
          <a:solidFill>
            <a:schemeClr val="bg1">
              <a:lumMod val="50000"/>
            </a:schemeClr>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sz="400" dirty="0">
                <a:latin typeface="Open Sans" panose="020B0606030504020204" pitchFamily="34" charset="0"/>
                <a:ea typeface="Open Sans" panose="020B0606030504020204" pitchFamily="34" charset="0"/>
                <a:cs typeface="Open Sans" panose="020B0606030504020204" pitchFamily="34" charset="0"/>
              </a:rPr>
              <a:t>Windows Copilot Library + On-device models</a:t>
            </a:r>
          </a:p>
        </p:txBody>
      </p:sp>
      <p:sp>
        <p:nvSpPr>
          <p:cNvPr id="10" name="TextBox 9">
            <a:extLst>
              <a:ext uri="{FF2B5EF4-FFF2-40B4-BE49-F238E27FC236}">
                <a16:creationId xmlns:a16="http://schemas.microsoft.com/office/drawing/2014/main" id="{72905856-DE72-6637-4813-D59671371AEB}"/>
              </a:ext>
            </a:extLst>
          </p:cNvPr>
          <p:cNvSpPr txBox="1"/>
          <p:nvPr/>
        </p:nvSpPr>
        <p:spPr>
          <a:xfrm>
            <a:off x="10364764" y="712033"/>
            <a:ext cx="1471636" cy="325548"/>
          </a:xfrm>
          <a:prstGeom prst="roundRect">
            <a:avLst/>
          </a:prstGeom>
          <a:solidFill>
            <a:schemeClr val="accent1"/>
          </a:soli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14400">
              <a:defRPr sz="800">
                <a:solidFill>
                  <a:srgbClr val="FFFFFF"/>
                </a:solidFill>
                <a:latin typeface="Segoe UI"/>
              </a:defRPr>
            </a:lvl1pPr>
          </a:lstStyle>
          <a:p>
            <a:r>
              <a:rPr lang="en-US" dirty="0">
                <a:latin typeface="Open Sans" panose="020B0606030504020204" pitchFamily="34" charset="0"/>
                <a:ea typeface="Open Sans" panose="020B0606030504020204" pitchFamily="34" charset="0"/>
                <a:cs typeface="Open Sans" panose="020B0606030504020204" pitchFamily="34" charset="0"/>
              </a:rPr>
              <a:t>AI frameworks + toolchain</a:t>
            </a:r>
          </a:p>
        </p:txBody>
      </p:sp>
    </p:spTree>
    <p:extLst>
      <p:ext uri="{BB962C8B-B14F-4D97-AF65-F5344CB8AC3E}">
        <p14:creationId xmlns:p14="http://schemas.microsoft.com/office/powerpoint/2010/main" val="37541408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847DA-00AC-EC41-9E64-55B7E1E861A9}"/>
              </a:ext>
            </a:extLst>
          </p:cNvPr>
          <p:cNvSpPr>
            <a:spLocks noGrp="1"/>
          </p:cNvSpPr>
          <p:nvPr>
            <p:ph type="title"/>
          </p:nvPr>
        </p:nvSpPr>
        <p:spPr>
          <a:xfrm>
            <a:off x="4290154" y="3121223"/>
            <a:ext cx="4622646" cy="615553"/>
          </a:xfrm>
        </p:spPr>
        <p:txBody>
          <a:bodyPr/>
          <a:lstStyle/>
          <a:p>
            <a:r>
              <a:rPr lang="en-US" dirty="0"/>
              <a:t>aka.ms/</a:t>
            </a:r>
            <a:r>
              <a:rPr lang="en-US" dirty="0" err="1"/>
              <a:t>wcr</a:t>
            </a:r>
            <a:endParaRPr lang="en-US" dirty="0"/>
          </a:p>
        </p:txBody>
      </p:sp>
      <p:sp>
        <p:nvSpPr>
          <p:cNvPr id="13" name="TextBox 12">
            <a:extLst>
              <a:ext uri="{FF2B5EF4-FFF2-40B4-BE49-F238E27FC236}">
                <a16:creationId xmlns:a16="http://schemas.microsoft.com/office/drawing/2014/main" id="{F9F637FF-244D-5E18-1A41-3CA058D21635}"/>
              </a:ext>
            </a:extLst>
          </p:cNvPr>
          <p:cNvSpPr txBox="1"/>
          <p:nvPr/>
        </p:nvSpPr>
        <p:spPr>
          <a:xfrm>
            <a:off x="4199708" y="2637031"/>
            <a:ext cx="6100354"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
                <a:srgbClr val="D502A9"/>
              </a:buClr>
              <a:buSzPct val="90000"/>
              <a:buFontTx/>
              <a:buNone/>
              <a:tabLst/>
              <a:defRPr/>
            </a:pPr>
            <a:r>
              <a:rPr kumimoji="0" lang="en-US" sz="1800" b="1" i="0" u="none" strike="noStrike" kern="1200" cap="none" spc="0" normalizeH="0" baseline="0" noProof="0" dirty="0">
                <a:ln>
                  <a:noFill/>
                </a:ln>
                <a:gradFill>
                  <a:gsLst>
                    <a:gs pos="100000">
                      <a:srgbClr val="D502A9"/>
                    </a:gs>
                    <a:gs pos="43000">
                      <a:srgbClr val="4F2BD3"/>
                    </a:gs>
                  </a:gsLst>
                  <a:lin ang="4200000" scaled="0"/>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Get started with Windows Copilot Runtime</a:t>
            </a:r>
          </a:p>
        </p:txBody>
      </p:sp>
    </p:spTree>
    <p:extLst>
      <p:ext uri="{BB962C8B-B14F-4D97-AF65-F5344CB8AC3E}">
        <p14:creationId xmlns:p14="http://schemas.microsoft.com/office/powerpoint/2010/main" val="17307231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64E9-8617-2A9F-7DBC-BA5AFEBAE64B}"/>
              </a:ext>
            </a:extLst>
          </p:cNvPr>
          <p:cNvSpPr>
            <a:spLocks noGrp="1"/>
          </p:cNvSpPr>
          <p:nvPr>
            <p:ph type="title"/>
          </p:nvPr>
        </p:nvSpPr>
        <p:spPr>
          <a:xfrm>
            <a:off x="582171" y="1784173"/>
            <a:ext cx="6367270" cy="1923604"/>
          </a:xfrm>
        </p:spPr>
        <p:txBody>
          <a:bodyPr/>
          <a:lstStyle/>
          <a:p>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.NET Conf:</a:t>
            </a:r>
            <a:b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br>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Focus on AI</a:t>
            </a:r>
          </a:p>
        </p:txBody>
      </p:sp>
      <p:sp>
        <p:nvSpPr>
          <p:cNvPr id="3" name="Text Placeholder 2">
            <a:extLst>
              <a:ext uri="{FF2B5EF4-FFF2-40B4-BE49-F238E27FC236}">
                <a16:creationId xmlns:a16="http://schemas.microsoft.com/office/drawing/2014/main" id="{165F81B2-4CC3-877C-505A-61751A18A525}"/>
              </a:ext>
            </a:extLst>
          </p:cNvPr>
          <p:cNvSpPr>
            <a:spLocks noGrp="1"/>
          </p:cNvSpPr>
          <p:nvPr>
            <p:ph type="body" sz="quarter" idx="10"/>
          </p:nvPr>
        </p:nvSpPr>
        <p:spPr>
          <a:xfrm>
            <a:off x="582171" y="4091364"/>
            <a:ext cx="5430837" cy="276999"/>
          </a:xfrm>
        </p:spPr>
        <p:txBody>
          <a:bodyPr/>
          <a:lstStyle/>
          <a:p>
            <a:r>
              <a:rPr lang="en-US" sz="4000">
                <a:solidFill>
                  <a:schemeClr val="accent2"/>
                </a:solidFill>
              </a:rPr>
              <a:t>Learn more</a:t>
            </a:r>
          </a:p>
        </p:txBody>
      </p:sp>
      <p:sp>
        <p:nvSpPr>
          <p:cNvPr id="4" name="Text Placeholder 2">
            <a:extLst>
              <a:ext uri="{FF2B5EF4-FFF2-40B4-BE49-F238E27FC236}">
                <a16:creationId xmlns:a16="http://schemas.microsoft.com/office/drawing/2014/main" id="{681E6222-C4A7-C738-EB70-34311359489A}"/>
              </a:ext>
            </a:extLst>
          </p:cNvPr>
          <p:cNvSpPr txBox="1">
            <a:spLocks/>
          </p:cNvSpPr>
          <p:nvPr/>
        </p:nvSpPr>
        <p:spPr>
          <a:xfrm>
            <a:off x="582171" y="4842260"/>
            <a:ext cx="5923732"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aka.ms/dotnetFocusAI/Collection</a:t>
            </a:r>
          </a:p>
        </p:txBody>
      </p:sp>
      <p:pic>
        <p:nvPicPr>
          <p:cNvPr id="5" name="Picture 4">
            <a:extLst>
              <a:ext uri="{FF2B5EF4-FFF2-40B4-BE49-F238E27FC236}">
                <a16:creationId xmlns:a16="http://schemas.microsoft.com/office/drawing/2014/main" id="{D5ECE9AA-B94C-A00B-C686-7E85F5D8E495}"/>
              </a:ext>
            </a:extLst>
          </p:cNvPr>
          <p:cNvPicPr>
            <a:picLocks noChangeAspect="1"/>
          </p:cNvPicPr>
          <p:nvPr/>
        </p:nvPicPr>
        <p:blipFill>
          <a:blip r:embed="rId3"/>
          <a:stretch>
            <a:fillRect/>
          </a:stretch>
        </p:blipFill>
        <p:spPr>
          <a:xfrm>
            <a:off x="5875283" y="2167760"/>
            <a:ext cx="2522481" cy="2522481"/>
          </a:xfrm>
          <a:prstGeom prst="rect">
            <a:avLst/>
          </a:prstGeom>
        </p:spPr>
      </p:pic>
    </p:spTree>
    <p:extLst>
      <p:ext uri="{BB962C8B-B14F-4D97-AF65-F5344CB8AC3E}">
        <p14:creationId xmlns:p14="http://schemas.microsoft.com/office/powerpoint/2010/main" val="1569108827"/>
      </p:ext>
    </p:extLst>
  </p:cSld>
  <p:clrMapOvr>
    <a:masterClrMapping/>
  </p:clrMapOvr>
  <p:transition>
    <p:fade/>
  </p:transition>
</p:sld>
</file>

<file path=ppt/theme/theme1.xml><?xml version="1.0" encoding="utf-8"?>
<a:theme xmlns:a="http://schemas.openxmlformats.org/drawingml/2006/main" name="Azure 2023 Template">
  <a:themeElements>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E666CC"/>
            </a:gs>
            <a:gs pos="28000">
              <a:srgbClr val="DB64CD"/>
            </a:gs>
            <a:gs pos="77000">
              <a:srgbClr val="BD60D1"/>
            </a:gs>
            <a:gs pos="100000">
              <a:srgbClr val="AE5ED4"/>
            </a:gs>
          </a:gsLst>
          <a:lin ang="0" scaled="1"/>
        </a:gradFill>
        <a:ln w="1162" cap="flat">
          <a:noFill/>
          <a:prstDash val="solid"/>
          <a:miter/>
        </a:ln>
      </a:spPr>
      <a:bodyPr rtlCol="0" anchor="ctr"/>
      <a:lstStyle>
        <a:defPPr algn="l">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4" ma:contentTypeDescription="Create a new document." ma:contentTypeScope="" ma:versionID="42d65f33bf2ab003497c6cc5b4152f9a">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a6d2c99abd0e0206120103feb4454f95"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E60202-E390-4A69-A654-F1C80898ACD5}">
  <ds:schemaRefs>
    <ds:schemaRef ds:uri="http://schemas.microsoft.com/sharepoint/v3/contenttype/forms"/>
  </ds:schemaRefs>
</ds:datastoreItem>
</file>

<file path=customXml/itemProps2.xml><?xml version="1.0" encoding="utf-8"?>
<ds:datastoreItem xmlns:ds="http://schemas.openxmlformats.org/officeDocument/2006/customXml" ds:itemID="{62D3CF7A-86B1-450B-9A61-2957D0C33D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961</Words>
  <Application>Microsoft Office PowerPoint</Application>
  <PresentationFormat>Widescreen</PresentationFormat>
  <Paragraphs>134</Paragraphs>
  <Slides>10</Slides>
  <Notes>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Open Sans</vt:lpstr>
      <vt:lpstr>Open Sans ExtraBold</vt:lpstr>
      <vt:lpstr>Segoe Sans Text</vt:lpstr>
      <vt:lpstr>Segoe UI</vt:lpstr>
      <vt:lpstr>Söhne</vt:lpstr>
      <vt:lpstr>Wingdings</vt:lpstr>
      <vt:lpstr>Azure 2023 Template</vt:lpstr>
      <vt:lpstr>Infuse AI in your  Windows apps with Windows Copilot Runtime and .NET</vt:lpstr>
      <vt:lpstr>PowerPoint Presentation</vt:lpstr>
      <vt:lpstr>PowerPoint Presentation</vt:lpstr>
      <vt:lpstr>Windows Copilot Library</vt:lpstr>
      <vt:lpstr>DirectML</vt:lpstr>
      <vt:lpstr>ONNX, ONNX Runtime (ORT), ORT GenAI, Olive</vt:lpstr>
      <vt:lpstr>AI Toolkit for VS Code</vt:lpstr>
      <vt:lpstr>aka.ms/wcr</vt:lpstr>
      <vt:lpstr>.NET Conf: Focus on AI</vt:lpstr>
      <vt:lpstr>Developer stack for running ML models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2024-07-25T02:07:45Z</dcterms:created>
  <dcterms:modified xsi:type="dcterms:W3CDTF">2024-08-06T03:01:43Z</dcterms:modified>
  <cp:category/>
</cp:coreProperties>
</file>